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0"/>
  </p:notesMasterIdLst>
  <p:sldIdLst>
    <p:sldId id="503" r:id="rId2"/>
    <p:sldId id="585" r:id="rId3"/>
    <p:sldId id="496" r:id="rId4"/>
    <p:sldId id="582" r:id="rId5"/>
    <p:sldId id="586" r:id="rId6"/>
    <p:sldId id="587" r:id="rId7"/>
    <p:sldId id="588" r:id="rId8"/>
    <p:sldId id="595" r:id="rId9"/>
    <p:sldId id="583" r:id="rId10"/>
    <p:sldId id="589" r:id="rId11"/>
    <p:sldId id="590" r:id="rId12"/>
    <p:sldId id="591" r:id="rId13"/>
    <p:sldId id="592" r:id="rId14"/>
    <p:sldId id="593" r:id="rId15"/>
    <p:sldId id="597" r:id="rId16"/>
    <p:sldId id="598" r:id="rId17"/>
    <p:sldId id="268" r:id="rId18"/>
    <p:sldId id="269"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3B91E83D-0711-476B-AEF0-2D3F821826F8}">
          <p14:sldIdLst>
            <p14:sldId id="503"/>
            <p14:sldId id="585"/>
            <p14:sldId id="496"/>
            <p14:sldId id="582"/>
            <p14:sldId id="586"/>
            <p14:sldId id="587"/>
            <p14:sldId id="588"/>
            <p14:sldId id="595"/>
            <p14:sldId id="583"/>
            <p14:sldId id="589"/>
            <p14:sldId id="590"/>
            <p14:sldId id="591"/>
            <p14:sldId id="592"/>
            <p14:sldId id="593"/>
            <p14:sldId id="597"/>
            <p14:sldId id="598"/>
            <p14:sldId id="268"/>
            <p14:sldId id="269"/>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6CAD4"/>
    <a:srgbClr val="F9B9EB"/>
    <a:srgbClr val="F139E4"/>
    <a:srgbClr val="FFFF66"/>
    <a:srgbClr val="3A30FA"/>
    <a:srgbClr val="FF6600"/>
    <a:srgbClr val="B85250"/>
    <a:srgbClr val="FF330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32" autoAdjust="0"/>
  </p:normalViewPr>
  <p:slideViewPr>
    <p:cSldViewPr showGuides="1">
      <p:cViewPr varScale="1">
        <p:scale>
          <a:sx n="89" d="100"/>
          <a:sy n="89" d="100"/>
        </p:scale>
        <p:origin x="1282" y="48"/>
      </p:cViewPr>
      <p:guideLst>
        <p:guide orient="horz" pos="2160"/>
        <p:guide pos="2880"/>
      </p:guideLst>
    </p:cSldViewPr>
  </p:slideViewPr>
  <p:notesTextViewPr>
    <p:cViewPr>
      <p:scale>
        <a:sx n="300" d="100"/>
        <a:sy n="300" d="100"/>
      </p:scale>
      <p:origin x="0" y="0"/>
    </p:cViewPr>
  </p:notesTextViewPr>
  <p:sorterViewPr>
    <p:cViewPr>
      <p:scale>
        <a:sx n="100" d="100"/>
        <a:sy n="100" d="100"/>
      </p:scale>
      <p:origin x="0" y="103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a:latin typeface="Calibri" panose="020F0502020204030204" pitchFamily="34" charset="0"/>
              </a:defRPr>
            </a:lvl1pPr>
          </a:lstStyle>
          <a:p>
            <a:fld id="{88709C98-B80A-4F28-AF74-CF08CF81A715}" type="datetime1">
              <a:rPr lang="en-US"/>
              <a:t>9/2/2024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4D112868-65FD-4572-A383-97DC0EC9B913}" type="slidenum">
              <a:rPr lang="en-US"/>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Notes Placeholder">
            <a:extLst>
              <a:ext uri="{FF2B5EF4-FFF2-40B4-BE49-F238E27FC236}">
                <a16:creationId xmlns:a16="http://schemas.microsoft.com/office/drawing/2014/main" id="{4C1A4D34-1946-1AEE-1738-9FA640A956E5}"/>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Notes Placeholder">
            <a:extLst>
              <a:ext uri="{FF2B5EF4-FFF2-40B4-BE49-F238E27FC236}">
                <a16:creationId xmlns:a16="http://schemas.microsoft.com/office/drawing/2014/main" id="{F635892C-265A-0437-C643-355F406F7B19}"/>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p>
            <a:pPr eaLnBrk="1" hangingPunct="1">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r>
              <a:rPr lang="en-US"/>
              <a:t>OOP Using JAVA</a:t>
            </a:r>
          </a:p>
        </p:txBody>
      </p:sp>
      <p:sp>
        <p:nvSpPr>
          <p:cNvPr id="5" name="Footer Placeholder 4"/>
          <p:cNvSpPr>
            <a:spLocks noGrp="1"/>
          </p:cNvSpPr>
          <p:nvPr>
            <p:ph type="ftr" sz="quarter" idx="11"/>
          </p:nvPr>
        </p:nvSpPr>
        <p:spPr/>
        <p:txBody>
          <a:bodyPr/>
          <a:lstStyle>
            <a:lvl1pPr>
              <a:defRPr/>
            </a:lvl1pPr>
          </a:lstStyle>
          <a:p>
            <a:pPr>
              <a:defRPr/>
            </a:pPr>
            <a:r>
              <a:rPr lang="en-US"/>
              <a:t>Faculty Name - GroupNo</a:t>
            </a:r>
          </a:p>
        </p:txBody>
      </p:sp>
      <p:sp>
        <p:nvSpPr>
          <p:cNvPr id="6" name="Slide Number Placeholder 5"/>
          <p:cNvSpPr>
            <a:spLocks noGrp="1"/>
          </p:cNvSpPr>
          <p:nvPr>
            <p:ph type="sldNum" sz="quarter" idx="12"/>
          </p:nvPr>
        </p:nvSpPr>
        <p:spPr/>
        <p:txBody>
          <a:bodyPr/>
          <a:lstStyle>
            <a:lvl1pPr>
              <a:defRPr/>
            </a:lvl1pPr>
          </a:lstStyle>
          <a:p>
            <a:fld id="{FFC4ABB8-5B0F-4AA4-B6A6-7C7E2BD089D3}"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userDrawn="1"/>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userDrawn="1"/>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userDrawn="1"/>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10"/>
          </p:nvPr>
        </p:nvSpPr>
        <p:spPr/>
        <p:txBody>
          <a:bodyPr/>
          <a:lstStyle>
            <a:lvl1pPr>
              <a:defRPr/>
            </a:lvl1pPr>
          </a:lstStyle>
          <a:p>
            <a:r>
              <a:rPr lang="en-US"/>
              <a:t>OOP Using JAVA</a:t>
            </a:r>
          </a:p>
        </p:txBody>
      </p:sp>
      <p:sp>
        <p:nvSpPr>
          <p:cNvPr id="11" name="Footer Placeholder 4"/>
          <p:cNvSpPr>
            <a:spLocks noGrp="1"/>
          </p:cNvSpPr>
          <p:nvPr>
            <p:ph type="ftr" sz="quarter" idx="11"/>
          </p:nvPr>
        </p:nvSpPr>
        <p:spPr/>
        <p:txBody>
          <a:bodyPr/>
          <a:lstStyle>
            <a:lvl1pPr>
              <a:defRPr/>
            </a:lvl1pPr>
          </a:lstStyle>
          <a:p>
            <a:pPr>
              <a:defRPr/>
            </a:pPr>
            <a:r>
              <a:rPr lang="en-US"/>
              <a:t>Faculty Name - GroupNo</a:t>
            </a:r>
          </a:p>
        </p:txBody>
      </p:sp>
      <p:sp>
        <p:nvSpPr>
          <p:cNvPr id="12" name="Slide Number Placeholder 5"/>
          <p:cNvSpPr>
            <a:spLocks noGrp="1"/>
          </p:cNvSpPr>
          <p:nvPr>
            <p:ph type="sldNum" sz="quarter" idx="12"/>
          </p:nvPr>
        </p:nvSpPr>
        <p:spPr/>
        <p:txBody>
          <a:bodyPr/>
          <a:lstStyle>
            <a:lvl1pPr>
              <a:defRPr/>
            </a:lvl1pPr>
          </a:lstStyle>
          <a:p>
            <a:fld id="{8BD8F058-9003-4658-AA47-7D4800AF7EA2}"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4">
            <a:extLst>
              <a:ext uri="{FF2B5EF4-FFF2-40B4-BE49-F238E27FC236}">
                <a16:creationId xmlns:a16="http://schemas.microsoft.com/office/drawing/2014/main" id="{6A398233-A2DF-64E6-64DD-41305A15DF89}"/>
              </a:ext>
            </a:extLst>
          </p:cNvPr>
          <p:cNvSpPr>
            <a:spLocks noGrp="1"/>
          </p:cNvSpPr>
          <p:nvPr>
            <p:ph type="ftr" sz="quarter" idx="10"/>
          </p:nvPr>
        </p:nvSpPr>
        <p:spPr/>
        <p:txBody>
          <a:bodyPr/>
          <a:lstStyle>
            <a:lvl1pPr>
              <a:defRPr/>
            </a:lvl1pPr>
          </a:lstStyle>
          <a:p>
            <a:pPr>
              <a:defRPr/>
            </a:pPr>
            <a:endParaRPr/>
          </a:p>
        </p:txBody>
      </p:sp>
      <p:sp>
        <p:nvSpPr>
          <p:cNvPr id="3" name="Holder 5">
            <a:extLst>
              <a:ext uri="{FF2B5EF4-FFF2-40B4-BE49-F238E27FC236}">
                <a16:creationId xmlns:a16="http://schemas.microsoft.com/office/drawing/2014/main" id="{FA3CD9EF-556D-CC2A-D740-8E15D2B3AFA1}"/>
              </a:ext>
            </a:extLst>
          </p:cNvPr>
          <p:cNvSpPr>
            <a:spLocks noGrp="1"/>
          </p:cNvSpPr>
          <p:nvPr>
            <p:ph type="dt" sz="half" idx="11"/>
          </p:nvPr>
        </p:nvSpPr>
        <p:spPr/>
        <p:txBody>
          <a:bodyPr/>
          <a:lstStyle>
            <a:lvl1pPr>
              <a:defRPr/>
            </a:lvl1pPr>
          </a:lstStyle>
          <a:p>
            <a:pPr>
              <a:defRPr/>
            </a:pPr>
            <a:fld id="{3DA6D27B-E186-4CA9-A1E0-932A89C279A7}" type="datetimeFigureOut">
              <a:rPr lang="en-US"/>
              <a:pPr>
                <a:defRPr/>
              </a:pPr>
              <a:t>9/2/2024</a:t>
            </a:fld>
            <a:endParaRPr lang="en-US"/>
          </a:p>
        </p:txBody>
      </p:sp>
      <p:sp>
        <p:nvSpPr>
          <p:cNvPr id="4" name="Holder 6">
            <a:extLst>
              <a:ext uri="{FF2B5EF4-FFF2-40B4-BE49-F238E27FC236}">
                <a16:creationId xmlns:a16="http://schemas.microsoft.com/office/drawing/2014/main" id="{43F09950-EDE1-0ABB-C9E4-8246B6C184E8}"/>
              </a:ext>
            </a:extLst>
          </p:cNvPr>
          <p:cNvSpPr>
            <a:spLocks noGrp="1"/>
          </p:cNvSpPr>
          <p:nvPr>
            <p:ph type="sldNum" sz="quarter" idx="12"/>
          </p:nvPr>
        </p:nvSpPr>
        <p:spPr/>
        <p:txBody>
          <a:bodyPr/>
          <a:lstStyle>
            <a:lvl1pPr>
              <a:defRPr/>
            </a:lvl1pPr>
          </a:lstStyle>
          <a:p>
            <a:pPr>
              <a:defRPr/>
            </a:pPr>
            <a:fld id="{116E3280-516A-4B09-BD3B-B66BCC635DB8}" type="slidenum">
              <a:rPr lang="en-US" altLang="en-US"/>
              <a:pPr>
                <a:defRPr/>
              </a:pPr>
              <a:t>‹#›</a:t>
            </a:fld>
            <a:endParaRPr lang="en-US" altLang="en-US"/>
          </a:p>
        </p:txBody>
      </p:sp>
    </p:spTree>
    <p:extLst>
      <p:ext uri="{BB962C8B-B14F-4D97-AF65-F5344CB8AC3E}">
        <p14:creationId xmlns:p14="http://schemas.microsoft.com/office/powerpoint/2010/main" val="3160301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r>
              <a:rPr lang="en-US"/>
              <a:t>OOP Using JAVA</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panose="020B0600070205080204" pitchFamily="34" charset="-128"/>
                <a:cs typeface="Times New Roman" panose="02020603050405020304" pitchFamily="18" charset="0"/>
              </a:defRPr>
            </a:lvl1pPr>
          </a:lstStyle>
          <a:p>
            <a:pPr>
              <a:defRPr/>
            </a:pPr>
            <a:r>
              <a:rPr lang="en-US"/>
              <a:t>Faculty Name - GroupNo</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775DC763-8AAC-4A07-A453-38B55A3783BD}" type="slidenum">
              <a:rPr lang="en-US" smtClean="0"/>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anose="020F0502020204030204" pitchFamily="34" charset="0"/>
              <a:ea typeface="MS PGothic" panose="020B0600070205080204" pitchFamily="34"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1037"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anose="020F0502020204030204"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dt="0"/>
  <p:txStyles>
    <p:titleStyle>
      <a:lvl1pPr algn="ctr" rtl="0" eaLnBrk="0" fontAlgn="base" hangingPunct="0">
        <a:spcBef>
          <a:spcPct val="0"/>
        </a:spcBef>
        <a:spcAft>
          <a:spcPct val="0"/>
        </a:spcAft>
        <a:defRPr sz="3000" kern="1200">
          <a:solidFill>
            <a:schemeClr val="tx1"/>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6pPr>
      <a:lvl7pPr marL="9144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7pPr>
      <a:lvl8pPr marL="13716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8pPr>
      <a:lvl9pPr marL="18288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anose="020B0600070205080204" pitchFamily="34" charset="-128"/>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anose="020B0600070205080204" pitchFamily="34" charset="-128"/>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reepngimg.com/png/31081-vintage-clock-clipart"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photo/blue-background-conclusion-1888005/"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coursera.org/" TargetMode="External"/><Relationship Id="rId7" Type="http://schemas.openxmlformats.org/officeDocument/2006/relationships/hyperlink" Target="https://cuiet.codebrigade.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 TargetMode="External"/><Relationship Id="rId5" Type="http://schemas.openxmlformats.org/officeDocument/2006/relationships/hyperlink" Target="https://youtube.com/" TargetMode="External"/><Relationship Id="rId4" Type="http://schemas.openxmlformats.org/officeDocument/2006/relationships/hyperlink" Target="https://google.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think-thinking-hand-reflect-622689/"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pt/logotipo-html-html5-%C3%ADcone-2582748/"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smlpoints.com/notes-css-vertical-horizontal-align-method-collection.html" TargetMode="Externa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hyperlink" Target="https://markus-gattol.name/ws/mongodb.html" TargetMode="External"/><Relationship Id="rId7" Type="http://schemas.openxmlformats.org/officeDocument/2006/relationships/hyperlink" Target="https://www.marcus-povey.co.uk/2020/08/31/known-postman-collection/"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https://nitayneeman.com/posts/standardizing-node.js-version-in-an-npm-package/"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pngall.com/checklist-pn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1052864"/>
            <a:ext cx="8153400" cy="5544487"/>
          </a:xfrm>
        </p:spPr>
        <p:txBody>
          <a:bodyPr/>
          <a:lstStyle/>
          <a:p>
            <a:pPr>
              <a:lnSpc>
                <a:spcPct val="120000"/>
              </a:lnSpc>
            </a:pPr>
            <a:r>
              <a:rPr lang="en-US" sz="3600" b="1" dirty="0">
                <a:solidFill>
                  <a:schemeClr val="tx1"/>
                </a:solidFill>
              </a:rPr>
              <a:t>22CS026</a:t>
            </a:r>
          </a:p>
          <a:p>
            <a:pPr>
              <a:lnSpc>
                <a:spcPct val="120000"/>
              </a:lnSpc>
            </a:pPr>
            <a:endParaRPr lang="en-US" sz="1800" b="1" dirty="0">
              <a:solidFill>
                <a:schemeClr val="tx1"/>
              </a:solidFill>
            </a:endParaRPr>
          </a:p>
          <a:p>
            <a:pPr>
              <a:lnSpc>
                <a:spcPct val="120000"/>
              </a:lnSpc>
            </a:pPr>
            <a:r>
              <a:rPr lang="en-US" sz="2800" b="1" dirty="0">
                <a:solidFill>
                  <a:schemeClr val="tx1"/>
                </a:solidFill>
                <a:latin typeface="Arial" panose="020B0604020202020204" pitchFamily="34" charset="0"/>
                <a:cs typeface="Arial" panose="020B0604020202020204" pitchFamily="34" charset="0"/>
              </a:rPr>
              <a:t>Campus Connect </a:t>
            </a:r>
          </a:p>
          <a:p>
            <a:pPr>
              <a:lnSpc>
                <a:spcPct val="120000"/>
              </a:lnSpc>
            </a:pPr>
            <a:r>
              <a:rPr lang="en-US" sz="2400" b="1" dirty="0">
                <a:solidFill>
                  <a:schemeClr val="tx1"/>
                </a:solidFill>
                <a:latin typeface="Arial" panose="020B0604020202020204" pitchFamily="34" charset="0"/>
                <a:cs typeface="Arial" panose="020B0604020202020204" pitchFamily="34" charset="0"/>
              </a:rPr>
              <a:t> Unified University Engagement Platform</a:t>
            </a:r>
          </a:p>
          <a:p>
            <a:pPr>
              <a:lnSpc>
                <a:spcPct val="120000"/>
              </a:lnSpc>
            </a:pPr>
            <a:r>
              <a:rPr lang="en-US" sz="2800" b="1" dirty="0">
                <a:solidFill>
                  <a:schemeClr val="tx1"/>
                </a:solidFill>
                <a:latin typeface="Times New Roman" panose="02020603050405020304" pitchFamily="18" charset="0"/>
                <a:cs typeface="Times New Roman" panose="02020603050405020304" pitchFamily="18" charset="0"/>
              </a:rPr>
              <a:t>Team Members:</a:t>
            </a:r>
            <a:endParaRPr lang="en-US" sz="2800" b="1" dirty="0">
              <a:solidFill>
                <a:schemeClr val="tx1"/>
              </a:solidFill>
            </a:endParaRPr>
          </a:p>
          <a:p>
            <a:pPr>
              <a:lnSpc>
                <a:spcPct val="120000"/>
              </a:lnSpc>
              <a:spcBef>
                <a:spcPts val="0"/>
              </a:spcBef>
            </a:pPr>
            <a:r>
              <a:rPr lang="en-US" sz="2000" b="1" dirty="0">
                <a:solidFill>
                  <a:schemeClr val="tx1"/>
                </a:solidFill>
              </a:rPr>
              <a:t>Bhuvesh Mittal(2210991450)</a:t>
            </a:r>
          </a:p>
          <a:p>
            <a:pPr>
              <a:lnSpc>
                <a:spcPct val="120000"/>
              </a:lnSpc>
              <a:spcBef>
                <a:spcPts val="0"/>
              </a:spcBef>
            </a:pPr>
            <a:r>
              <a:rPr lang="en-US" sz="2000" b="1" dirty="0" err="1">
                <a:solidFill>
                  <a:schemeClr val="tx1"/>
                </a:solidFill>
              </a:rPr>
              <a:t>Daanushi</a:t>
            </a:r>
            <a:r>
              <a:rPr lang="en-US" sz="2000" b="1" dirty="0">
                <a:solidFill>
                  <a:schemeClr val="tx1"/>
                </a:solidFill>
              </a:rPr>
              <a:t> Sharma(2210991469)</a:t>
            </a:r>
          </a:p>
          <a:p>
            <a:pPr>
              <a:lnSpc>
                <a:spcPct val="120000"/>
              </a:lnSpc>
              <a:spcBef>
                <a:spcPts val="0"/>
              </a:spcBef>
            </a:pPr>
            <a:endParaRPr lang="en-US" sz="2000" b="1" dirty="0">
              <a:solidFill>
                <a:schemeClr val="tx1"/>
              </a:solidFill>
            </a:endParaRPr>
          </a:p>
          <a:p>
            <a:pPr>
              <a:lnSpc>
                <a:spcPct val="120000"/>
              </a:lnSpc>
              <a:spcBef>
                <a:spcPts val="0"/>
              </a:spcBef>
            </a:pPr>
            <a:r>
              <a:rPr lang="en-US" sz="2400" b="1" dirty="0">
                <a:solidFill>
                  <a:schemeClr val="tx1"/>
                </a:solidFill>
              </a:rPr>
              <a:t>Supervised By: Ms. </a:t>
            </a:r>
            <a:r>
              <a:rPr lang="en-US" sz="2400" b="1" dirty="0" err="1">
                <a:solidFill>
                  <a:schemeClr val="tx1"/>
                </a:solidFill>
              </a:rPr>
              <a:t>Preenu</a:t>
            </a:r>
            <a:r>
              <a:rPr lang="en-US" sz="2400" b="1" dirty="0">
                <a:solidFill>
                  <a:schemeClr val="tx1"/>
                </a:solidFill>
              </a:rPr>
              <a:t> </a:t>
            </a:r>
            <a:r>
              <a:rPr lang="en-US" sz="2400" b="1" dirty="0" err="1">
                <a:solidFill>
                  <a:schemeClr val="tx1"/>
                </a:solidFill>
              </a:rPr>
              <a:t>Mittan</a:t>
            </a:r>
            <a:endParaRPr lang="en-US" sz="2400" b="1" dirty="0">
              <a:solidFill>
                <a:schemeClr val="tx1"/>
              </a:solidFill>
            </a:endParaRPr>
          </a:p>
        </p:txBody>
      </p:sp>
      <p:sp>
        <p:nvSpPr>
          <p:cNvPr id="4" name="TextBox 3"/>
          <p:cNvSpPr txBox="1"/>
          <p:nvPr/>
        </p:nvSpPr>
        <p:spPr>
          <a:xfrm>
            <a:off x="1485900" y="5890071"/>
            <a:ext cx="6172200" cy="646331"/>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Department of Computer Science and Engineering</a:t>
            </a:r>
          </a:p>
          <a:p>
            <a:pPr algn="ctr"/>
            <a:r>
              <a:rPr lang="en-US" dirty="0">
                <a:solidFill>
                  <a:srgbClr val="FF0000"/>
                </a:solidFill>
                <a:latin typeface="Times New Roman" panose="02020603050405020304" pitchFamily="18" charset="0"/>
                <a:cs typeface="Times New Roman" panose="02020603050405020304" pitchFamily="18" charset="0"/>
              </a:rPr>
              <a:t>Chitkara University, Punjab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38200"/>
          </a:xfrm>
        </p:spPr>
        <p:txBody>
          <a:bodyPr/>
          <a:lstStyle/>
          <a:p>
            <a:r>
              <a:rPr lang="en-IN" sz="3200" b="1" dirty="0">
                <a:latin typeface="Times New Roman" panose="02020603050405020304" pitchFamily="18" charset="0"/>
                <a:cs typeface="Times New Roman" panose="02020603050405020304" pitchFamily="18" charset="0"/>
              </a:rPr>
              <a:t>FUTURE SCOPE</a:t>
            </a:r>
            <a:endParaRPr lang="en-US" dirty="0">
              <a:latin typeface="Stencil" panose="040409050D0802020404" pitchFamily="82" charset="0"/>
            </a:endParaRPr>
          </a:p>
        </p:txBody>
      </p:sp>
      <p:sp>
        <p:nvSpPr>
          <p:cNvPr id="3" name="Content Placeholder 2"/>
          <p:cNvSpPr>
            <a:spLocks noGrp="1"/>
          </p:cNvSpPr>
          <p:nvPr>
            <p:ph idx="1"/>
          </p:nvPr>
        </p:nvSpPr>
        <p:spPr>
          <a:xfrm>
            <a:off x="323528" y="1124744"/>
            <a:ext cx="8229600" cy="4984750"/>
          </a:xfrm>
        </p:spPr>
        <p:txBody>
          <a:bodyPr/>
          <a:lstStyle/>
          <a:p>
            <a:pPr algn="just">
              <a:lnSpc>
                <a:spcPct val="200000"/>
              </a:lnSpc>
              <a:buFont typeface="+mj-lt"/>
              <a:buAutoNum type="arabicPeriod"/>
            </a:pPr>
            <a:r>
              <a:rPr lang="en-IN" sz="1600" b="1" dirty="0">
                <a:effectLst/>
                <a:latin typeface="Times New Roman" panose="02020603050405020304" pitchFamily="18" charset="0"/>
                <a:ea typeface="Times New Roman" panose="02020603050405020304" pitchFamily="18" charset="0"/>
              </a:rPr>
              <a:t>Database Integration </a:t>
            </a:r>
            <a:r>
              <a:rPr lang="en-IN" sz="1600" b="1" dirty="0">
                <a:latin typeface="Times New Roman"/>
                <a:cs typeface="Times New Roman"/>
              </a:rPr>
              <a:t>: </a:t>
            </a:r>
            <a:r>
              <a:rPr lang="en-IN" sz="1400" dirty="0">
                <a:effectLst/>
                <a:latin typeface="Times New Roman" panose="02020603050405020304" pitchFamily="18" charset="0"/>
                <a:ea typeface="Times New Roman" panose="02020603050405020304" pitchFamily="18" charset="0"/>
              </a:rPr>
              <a:t>Currently, the system operates without a database. Integrating MongoDB in the future will provide a scalable and efficient way to manage and store data. </a:t>
            </a:r>
            <a:endParaRPr lang="en-US" sz="1400" dirty="0">
              <a:solidFill>
                <a:srgbClr val="0D0D0D"/>
              </a:solidFill>
              <a:highlight>
                <a:srgbClr val="FFFFFF"/>
              </a:highlight>
              <a:latin typeface="Söhne"/>
            </a:endParaRPr>
          </a:p>
          <a:p>
            <a:pPr algn="just">
              <a:lnSpc>
                <a:spcPct val="200000"/>
              </a:lnSpc>
              <a:buFont typeface="+mj-lt"/>
              <a:buAutoNum type="arabicPeriod"/>
            </a:pPr>
            <a:r>
              <a:rPr lang="en-IN" sz="1600" b="1" dirty="0">
                <a:effectLst/>
                <a:ea typeface="Times New Roman" panose="02020603050405020304" pitchFamily="18" charset="0"/>
              </a:rPr>
              <a:t>Advanced Analytics and Reporting</a:t>
            </a:r>
            <a:r>
              <a:rPr lang="en-US" sz="1600" b="1" dirty="0">
                <a:solidFill>
                  <a:srgbClr val="0D0D0D"/>
                </a:solidFill>
                <a:highlight>
                  <a:srgbClr val="FFFFFF"/>
                </a:highlight>
              </a:rPr>
              <a:t>:</a:t>
            </a:r>
            <a:r>
              <a:rPr lang="en-US" sz="1600" dirty="0">
                <a:solidFill>
                  <a:srgbClr val="0D0D0D"/>
                </a:solidFill>
                <a:highlight>
                  <a:srgbClr val="FFFFFF"/>
                </a:highlight>
                <a:latin typeface="Söhne"/>
              </a:rPr>
              <a:t> </a:t>
            </a:r>
            <a:r>
              <a:rPr lang="en-IN" sz="1400" dirty="0">
                <a:effectLst/>
                <a:latin typeface="Times New Roman" panose="02020603050405020304" pitchFamily="18" charset="0"/>
                <a:ea typeface="Times New Roman" panose="02020603050405020304" pitchFamily="18" charset="0"/>
              </a:rPr>
              <a:t>This will allow administrators and faculty to generate detailed reports on academic performance, attendance trends, and other key metrics. Data visualization tools can also be integrated to present these insights in a user-friendly manner.</a:t>
            </a:r>
            <a:endParaRPr lang="en-US" sz="1400" dirty="0">
              <a:solidFill>
                <a:srgbClr val="0D0D0D"/>
              </a:solidFill>
              <a:highlight>
                <a:srgbClr val="FFFFFF"/>
              </a:highlight>
              <a:latin typeface="Söhne"/>
            </a:endParaRPr>
          </a:p>
          <a:p>
            <a:pPr algn="just">
              <a:lnSpc>
                <a:spcPct val="200000"/>
              </a:lnSpc>
              <a:buFont typeface="+mj-lt"/>
              <a:buAutoNum type="arabicPeriod"/>
            </a:pPr>
            <a:r>
              <a:rPr lang="en-IN" sz="1800" dirty="0">
                <a:effectLst/>
                <a:latin typeface="Times New Roman" panose="02020603050405020304" pitchFamily="18" charset="0"/>
                <a:ea typeface="Times New Roman" panose="02020603050405020304" pitchFamily="18" charset="0"/>
              </a:rPr>
              <a:t> </a:t>
            </a:r>
            <a:r>
              <a:rPr lang="en-IN" sz="1600" b="1" dirty="0">
                <a:effectLst/>
                <a:latin typeface="Times New Roman" panose="02020603050405020304" pitchFamily="18" charset="0"/>
                <a:ea typeface="Times New Roman" panose="02020603050405020304" pitchFamily="18" charset="0"/>
              </a:rPr>
              <a:t>Enhanced Security Measures:</a:t>
            </a:r>
            <a:r>
              <a:rPr lang="en-US" sz="1600" b="1" dirty="0">
                <a:solidFill>
                  <a:srgbClr val="0D0D0D"/>
                </a:solidFill>
                <a:highlight>
                  <a:srgbClr val="FFFFFF"/>
                </a:highlight>
                <a:latin typeface="Söhne"/>
              </a:rPr>
              <a:t> </a:t>
            </a:r>
            <a:r>
              <a:rPr lang="en-IN" sz="1400" dirty="0">
                <a:effectLst/>
                <a:latin typeface="Times New Roman" panose="02020603050405020304" pitchFamily="18" charset="0"/>
                <a:ea typeface="Times New Roman" panose="02020603050405020304" pitchFamily="18" charset="0"/>
              </a:rPr>
              <a:t>Future development will focus on bolstering security protocols to protect sensitive information.</a:t>
            </a:r>
            <a:endParaRPr lang="en-US" sz="1400" dirty="0">
              <a:solidFill>
                <a:srgbClr val="0D0D0D"/>
              </a:solidFill>
              <a:highlight>
                <a:srgbClr val="FFFFFF"/>
              </a:highlight>
              <a:latin typeface="Söhne"/>
            </a:endParaRPr>
          </a:p>
          <a:p>
            <a:pPr algn="just">
              <a:lnSpc>
                <a:spcPct val="200000"/>
              </a:lnSpc>
              <a:buFont typeface="+mj-lt"/>
              <a:buAutoNum type="arabicPeriod"/>
            </a:pPr>
            <a:r>
              <a:rPr lang="en-IN" sz="1600" b="1" dirty="0">
                <a:effectLst/>
                <a:latin typeface="Times New Roman" panose="02020603050405020304" pitchFamily="18" charset="0"/>
                <a:ea typeface="Times New Roman" panose="02020603050405020304" pitchFamily="18" charset="0"/>
              </a:rPr>
              <a:t>Mobile Application Development:</a:t>
            </a:r>
            <a:r>
              <a:rPr lang="en-US" sz="1600" dirty="0">
                <a:solidFill>
                  <a:srgbClr val="0D0D0D"/>
                </a:solidFill>
                <a:highlight>
                  <a:srgbClr val="FFFFFF"/>
                </a:highlight>
                <a:latin typeface="Söhne"/>
              </a:rPr>
              <a:t> </a:t>
            </a:r>
            <a:r>
              <a:rPr lang="en-IN" sz="1400" dirty="0">
                <a:effectLst/>
                <a:latin typeface="Times New Roman" panose="02020603050405020304" pitchFamily="18" charset="0"/>
                <a:ea typeface="Times New Roman" panose="02020603050405020304" pitchFamily="18" charset="0"/>
              </a:rPr>
              <a:t>To enhance accessibility, a mobile application version of the system could be developed. </a:t>
            </a:r>
            <a:endParaRPr lang="en-US" sz="1400" dirty="0">
              <a:solidFill>
                <a:srgbClr val="0D0D0D"/>
              </a:solidFill>
              <a:highlight>
                <a:srgbClr val="FFFFFF"/>
              </a:highlight>
              <a:latin typeface="Söhne"/>
            </a:endParaRPr>
          </a:p>
          <a:p>
            <a:pPr algn="just">
              <a:lnSpc>
                <a:spcPct val="200000"/>
              </a:lnSpc>
              <a:buFont typeface="+mj-lt"/>
              <a:buAutoNum type="arabicPeriod"/>
            </a:pPr>
            <a:r>
              <a:rPr lang="en-IN" sz="1600" b="1" dirty="0">
                <a:effectLst/>
                <a:latin typeface="Times New Roman" panose="02020603050405020304" pitchFamily="18" charset="0"/>
                <a:ea typeface="Times New Roman" panose="02020603050405020304" pitchFamily="18" charset="0"/>
              </a:rPr>
              <a:t>Integration with External Systems: </a:t>
            </a:r>
            <a:r>
              <a:rPr lang="en-IN" sz="1400" dirty="0">
                <a:effectLst/>
                <a:latin typeface="Times New Roman" panose="02020603050405020304" pitchFamily="18" charset="0"/>
                <a:ea typeface="Times New Roman" panose="02020603050405020304" pitchFamily="18" charset="0"/>
              </a:rPr>
              <a:t>The system could be extended to integrate with other university systems and third-party applications.</a:t>
            </a:r>
            <a:endParaRPr lang="en-US" sz="1400" dirty="0">
              <a:solidFill>
                <a:srgbClr val="0D0D0D"/>
              </a:solidFill>
              <a:highlight>
                <a:srgbClr val="FFFFFF"/>
              </a:highlight>
              <a:latin typeface="Söhne"/>
            </a:endParaRPr>
          </a:p>
        </p:txBody>
      </p:sp>
      <p:sp>
        <p:nvSpPr>
          <p:cNvPr id="5" name="Slide Number Placeholder 4"/>
          <p:cNvSpPr>
            <a:spLocks noGrp="1"/>
          </p:cNvSpPr>
          <p:nvPr>
            <p:ph type="sldNum" sz="quarter" idx="12"/>
          </p:nvPr>
        </p:nvSpPr>
        <p:spPr/>
        <p:txBody>
          <a:bodyPr/>
          <a:lstStyle/>
          <a:p>
            <a:fld id="{8BD8F058-9003-4658-AA47-7D4800AF7EA2}" type="slidenum">
              <a:rPr lang="en-US" smtClean="0"/>
              <a:t>10</a:t>
            </a:fld>
            <a:endParaRPr lang="en-US"/>
          </a:p>
        </p:txBody>
      </p:sp>
      <p:pic>
        <p:nvPicPr>
          <p:cNvPr id="6" name="Picture 5">
            <a:extLst>
              <a:ext uri="{FF2B5EF4-FFF2-40B4-BE49-F238E27FC236}">
                <a16:creationId xmlns:a16="http://schemas.microsoft.com/office/drawing/2014/main" id="{955CDB33-17C1-427D-E524-B50A4ADE381E}"/>
              </a:ext>
            </a:extLst>
          </p:cNvPr>
          <p:cNvPicPr>
            <a:picLocks noChangeAspect="1"/>
          </p:cNvPicPr>
          <p:nvPr/>
        </p:nvPicPr>
        <p:blipFill>
          <a:blip r:embed="rId2" cstate="print">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08355" y="1011623"/>
            <a:ext cx="5527289" cy="5527289"/>
          </a:xfrm>
          <a:prstGeom prst="rect">
            <a:avLst/>
          </a:prstGeom>
        </p:spPr>
      </p:pic>
    </p:spTree>
    <p:extLst>
      <p:ext uri="{BB962C8B-B14F-4D97-AF65-F5344CB8AC3E}">
        <p14:creationId xmlns:p14="http://schemas.microsoft.com/office/powerpoint/2010/main" val="176652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38200"/>
          </a:xfrm>
        </p:spPr>
        <p:txBody>
          <a:bodyPr/>
          <a:lstStyle/>
          <a:p>
            <a:r>
              <a:rPr lang="en-IN" sz="3200" b="1" dirty="0">
                <a:latin typeface="Times New Roman" panose="02020603050405020304" pitchFamily="18" charset="0"/>
                <a:cs typeface="Times New Roman" panose="02020603050405020304" pitchFamily="18" charset="0"/>
              </a:rPr>
              <a:t>CONCLUSION</a:t>
            </a:r>
            <a:endParaRPr lang="en-US" dirty="0">
              <a:latin typeface="Stencil" panose="040409050D0802020404" pitchFamily="82" charset="0"/>
            </a:endParaRPr>
          </a:p>
        </p:txBody>
      </p:sp>
      <p:sp>
        <p:nvSpPr>
          <p:cNvPr id="3" name="Content Placeholder 2"/>
          <p:cNvSpPr>
            <a:spLocks noGrp="1"/>
          </p:cNvSpPr>
          <p:nvPr>
            <p:ph idx="1"/>
          </p:nvPr>
        </p:nvSpPr>
        <p:spPr>
          <a:xfrm>
            <a:off x="457200" y="1196752"/>
            <a:ext cx="8229600" cy="3816424"/>
          </a:xfrm>
        </p:spPr>
        <p:txBody>
          <a:bodyPr/>
          <a:lstStyle/>
          <a:p>
            <a:pPr marL="0" indent="0" algn="just">
              <a:lnSpc>
                <a:spcPct val="150000"/>
              </a:lnSpc>
              <a:buNone/>
            </a:pPr>
            <a:r>
              <a:rPr lang="en-US" sz="1600" dirty="0"/>
              <a:t>The university management system project aims to streamline administration and academic processes using Node.js, Express.js, EJS, and HTML/CSS, centralizing functions like student profile management, attendance tracking, and mark submissions into a unified platform. It features dedicated dashboards for students, teachers, clubs, and admins, enhancing efficiency and user experience. Future plans include integrating MongoDB for robust data management and implementing security measures to protect sensitive information. This system sets the stage for improved operational efficiency and scalability within the university</a:t>
            </a:r>
            <a:endParaRPr lang="en-US" sz="2000" dirty="0">
              <a:solidFill>
                <a:srgbClr val="0D0D0D"/>
              </a:solidFill>
              <a:highlight>
                <a:srgbClr val="FFFFFF"/>
              </a:highlight>
              <a:latin typeface="Söhne"/>
            </a:endParaRPr>
          </a:p>
        </p:txBody>
      </p:sp>
      <p:sp>
        <p:nvSpPr>
          <p:cNvPr id="5" name="Slide Number Placeholder 4"/>
          <p:cNvSpPr>
            <a:spLocks noGrp="1"/>
          </p:cNvSpPr>
          <p:nvPr>
            <p:ph type="sldNum" sz="quarter" idx="12"/>
          </p:nvPr>
        </p:nvSpPr>
        <p:spPr/>
        <p:txBody>
          <a:bodyPr/>
          <a:lstStyle/>
          <a:p>
            <a:fld id="{8BD8F058-9003-4658-AA47-7D4800AF7EA2}" type="slidenum">
              <a:rPr lang="en-US" smtClean="0"/>
              <a:t>11</a:t>
            </a:fld>
            <a:endParaRPr lang="en-US"/>
          </a:p>
        </p:txBody>
      </p:sp>
      <p:pic>
        <p:nvPicPr>
          <p:cNvPr id="7" name="Picture 6">
            <a:extLst>
              <a:ext uri="{FF2B5EF4-FFF2-40B4-BE49-F238E27FC236}">
                <a16:creationId xmlns:a16="http://schemas.microsoft.com/office/drawing/2014/main" id="{96BFE531-631F-A662-9705-FFD52472E367}"/>
              </a:ext>
            </a:extLst>
          </p:cNvPr>
          <p:cNvPicPr>
            <a:picLocks noChangeAspect="1"/>
          </p:cNvPicPr>
          <p:nvPr/>
        </p:nvPicPr>
        <p:blipFill rotWithShape="1">
          <a:blip r:embed="rId2" cstate="print">
            <a:alphaModFix am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934" t="23556" r="-6934" b="30115"/>
          <a:stretch/>
        </p:blipFill>
        <p:spPr>
          <a:xfrm>
            <a:off x="460560" y="4982208"/>
            <a:ext cx="8229600" cy="1584176"/>
          </a:xfrm>
          <a:prstGeom prst="rect">
            <a:avLst/>
          </a:prstGeom>
          <a:ln>
            <a:noFill/>
          </a:ln>
          <a:effectLst>
            <a:softEdge rad="112500"/>
          </a:effectLst>
        </p:spPr>
      </p:pic>
    </p:spTree>
    <p:extLst>
      <p:ext uri="{BB962C8B-B14F-4D97-AF65-F5344CB8AC3E}">
        <p14:creationId xmlns:p14="http://schemas.microsoft.com/office/powerpoint/2010/main" val="1685557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38200"/>
          </a:xfrm>
        </p:spPr>
        <p:txBody>
          <a:bodyPr/>
          <a:lstStyle/>
          <a:p>
            <a:r>
              <a:rPr lang="en-IN" sz="3200" b="1" dirty="0">
                <a:latin typeface="Times New Roman" panose="02020603050405020304" pitchFamily="18" charset="0"/>
                <a:cs typeface="Times New Roman" panose="02020603050405020304" pitchFamily="18" charset="0"/>
              </a:rPr>
              <a:t>SNAPSHOTS</a:t>
            </a:r>
            <a:endParaRPr lang="en-US" dirty="0">
              <a:latin typeface="Stencil" panose="040409050D0802020404" pitchFamily="82" charset="0"/>
            </a:endParaRPr>
          </a:p>
        </p:txBody>
      </p:sp>
      <p:sp>
        <p:nvSpPr>
          <p:cNvPr id="5" name="Slide Number Placeholder 4"/>
          <p:cNvSpPr>
            <a:spLocks noGrp="1"/>
          </p:cNvSpPr>
          <p:nvPr>
            <p:ph type="sldNum" sz="quarter" idx="12"/>
          </p:nvPr>
        </p:nvSpPr>
        <p:spPr/>
        <p:txBody>
          <a:bodyPr/>
          <a:lstStyle/>
          <a:p>
            <a:fld id="{8BD8F058-9003-4658-AA47-7D4800AF7EA2}" type="slidenum">
              <a:rPr lang="en-US" smtClean="0"/>
              <a:t>12</a:t>
            </a:fld>
            <a:endParaRPr lang="en-US"/>
          </a:p>
        </p:txBody>
      </p:sp>
      <p:sp>
        <p:nvSpPr>
          <p:cNvPr id="8" name="TextBox 7">
            <a:extLst>
              <a:ext uri="{FF2B5EF4-FFF2-40B4-BE49-F238E27FC236}">
                <a16:creationId xmlns:a16="http://schemas.microsoft.com/office/drawing/2014/main" id="{B82E777F-E996-68E5-D6E7-D52D4D42686B}"/>
              </a:ext>
            </a:extLst>
          </p:cNvPr>
          <p:cNvSpPr txBox="1"/>
          <p:nvPr/>
        </p:nvSpPr>
        <p:spPr>
          <a:xfrm>
            <a:off x="251520" y="1109072"/>
            <a:ext cx="2592288" cy="369332"/>
          </a:xfrm>
          <a:prstGeom prst="rect">
            <a:avLst/>
          </a:prstGeom>
          <a:noFill/>
        </p:spPr>
        <p:txBody>
          <a:bodyPr wrap="square" rtlCol="0">
            <a:spAutoFit/>
          </a:bodyPr>
          <a:lstStyle/>
          <a:p>
            <a:r>
              <a:rPr lang="en-IN" b="1" dirty="0"/>
              <a:t>HOME PAGE :</a:t>
            </a:r>
          </a:p>
        </p:txBody>
      </p:sp>
      <p:pic>
        <p:nvPicPr>
          <p:cNvPr id="6" name="image13.png">
            <a:extLst>
              <a:ext uri="{FF2B5EF4-FFF2-40B4-BE49-F238E27FC236}">
                <a16:creationId xmlns:a16="http://schemas.microsoft.com/office/drawing/2014/main" id="{2F925D01-68FF-7AEC-AD06-8AC40D5A7602}"/>
              </a:ext>
            </a:extLst>
          </p:cNvPr>
          <p:cNvPicPr/>
          <p:nvPr/>
        </p:nvPicPr>
        <p:blipFill>
          <a:blip r:embed="rId2"/>
          <a:srcRect/>
          <a:stretch>
            <a:fillRect/>
          </a:stretch>
        </p:blipFill>
        <p:spPr>
          <a:xfrm>
            <a:off x="395536" y="1700808"/>
            <a:ext cx="8291264" cy="4176464"/>
          </a:xfrm>
          <a:prstGeom prst="rect">
            <a:avLst/>
          </a:prstGeom>
          <a:ln/>
        </p:spPr>
      </p:pic>
    </p:spTree>
    <p:extLst>
      <p:ext uri="{BB962C8B-B14F-4D97-AF65-F5344CB8AC3E}">
        <p14:creationId xmlns:p14="http://schemas.microsoft.com/office/powerpoint/2010/main" val="373354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38200"/>
          </a:xfrm>
        </p:spPr>
        <p:txBody>
          <a:bodyPr/>
          <a:lstStyle/>
          <a:p>
            <a:r>
              <a:rPr lang="en-IN" sz="3200" b="1" dirty="0">
                <a:latin typeface="Times New Roman" panose="02020603050405020304" pitchFamily="18" charset="0"/>
                <a:cs typeface="Times New Roman" panose="02020603050405020304" pitchFamily="18" charset="0"/>
              </a:rPr>
              <a:t>SNAPSHOTS</a:t>
            </a:r>
            <a:endParaRPr lang="en-US" dirty="0">
              <a:latin typeface="Stencil" panose="040409050D0802020404" pitchFamily="82" charset="0"/>
            </a:endParaRPr>
          </a:p>
        </p:txBody>
      </p:sp>
      <p:sp>
        <p:nvSpPr>
          <p:cNvPr id="5" name="Slide Number Placeholder 4"/>
          <p:cNvSpPr>
            <a:spLocks noGrp="1"/>
          </p:cNvSpPr>
          <p:nvPr>
            <p:ph type="sldNum" sz="quarter" idx="12"/>
          </p:nvPr>
        </p:nvSpPr>
        <p:spPr/>
        <p:txBody>
          <a:bodyPr/>
          <a:lstStyle/>
          <a:p>
            <a:fld id="{8BD8F058-9003-4658-AA47-7D4800AF7EA2}" type="slidenum">
              <a:rPr lang="en-US" smtClean="0"/>
              <a:t>13</a:t>
            </a:fld>
            <a:endParaRPr lang="en-US"/>
          </a:p>
        </p:txBody>
      </p:sp>
      <p:sp>
        <p:nvSpPr>
          <p:cNvPr id="8" name="TextBox 7">
            <a:extLst>
              <a:ext uri="{FF2B5EF4-FFF2-40B4-BE49-F238E27FC236}">
                <a16:creationId xmlns:a16="http://schemas.microsoft.com/office/drawing/2014/main" id="{B82E777F-E996-68E5-D6E7-D52D4D42686B}"/>
              </a:ext>
            </a:extLst>
          </p:cNvPr>
          <p:cNvSpPr txBox="1"/>
          <p:nvPr/>
        </p:nvSpPr>
        <p:spPr>
          <a:xfrm>
            <a:off x="251520" y="1229080"/>
            <a:ext cx="2592288" cy="369332"/>
          </a:xfrm>
          <a:prstGeom prst="rect">
            <a:avLst/>
          </a:prstGeom>
          <a:noFill/>
        </p:spPr>
        <p:txBody>
          <a:bodyPr wrap="square" rtlCol="0">
            <a:spAutoFit/>
          </a:bodyPr>
          <a:lstStyle/>
          <a:p>
            <a:r>
              <a:rPr lang="en-IN" b="1" dirty="0"/>
              <a:t>About-us :</a:t>
            </a:r>
          </a:p>
        </p:txBody>
      </p:sp>
      <p:pic>
        <p:nvPicPr>
          <p:cNvPr id="3" name="image15.png">
            <a:extLst>
              <a:ext uri="{FF2B5EF4-FFF2-40B4-BE49-F238E27FC236}">
                <a16:creationId xmlns:a16="http://schemas.microsoft.com/office/drawing/2014/main" id="{A465F6F5-5DBA-E7ED-A9D8-A5932A5AB7B9}"/>
              </a:ext>
            </a:extLst>
          </p:cNvPr>
          <p:cNvPicPr/>
          <p:nvPr/>
        </p:nvPicPr>
        <p:blipFill>
          <a:blip r:embed="rId2"/>
          <a:srcRect/>
          <a:stretch>
            <a:fillRect/>
          </a:stretch>
        </p:blipFill>
        <p:spPr>
          <a:xfrm>
            <a:off x="612392" y="2060848"/>
            <a:ext cx="7919216" cy="3069564"/>
          </a:xfrm>
          <a:prstGeom prst="rect">
            <a:avLst/>
          </a:prstGeom>
          <a:ln/>
        </p:spPr>
      </p:pic>
    </p:spTree>
    <p:extLst>
      <p:ext uri="{BB962C8B-B14F-4D97-AF65-F5344CB8AC3E}">
        <p14:creationId xmlns:p14="http://schemas.microsoft.com/office/powerpoint/2010/main" val="936909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38200"/>
          </a:xfrm>
        </p:spPr>
        <p:txBody>
          <a:bodyPr/>
          <a:lstStyle/>
          <a:p>
            <a:r>
              <a:rPr lang="en-IN" sz="3200" b="1" dirty="0">
                <a:latin typeface="Times New Roman" panose="02020603050405020304" pitchFamily="18" charset="0"/>
                <a:cs typeface="Times New Roman" panose="02020603050405020304" pitchFamily="18" charset="0"/>
              </a:rPr>
              <a:t>SNAPSHOTS</a:t>
            </a:r>
            <a:endParaRPr lang="en-US" dirty="0">
              <a:latin typeface="Stencil" panose="040409050D0802020404" pitchFamily="82" charset="0"/>
            </a:endParaRPr>
          </a:p>
        </p:txBody>
      </p:sp>
      <p:sp>
        <p:nvSpPr>
          <p:cNvPr id="5" name="Slide Number Placeholder 4"/>
          <p:cNvSpPr>
            <a:spLocks noGrp="1"/>
          </p:cNvSpPr>
          <p:nvPr>
            <p:ph type="sldNum" sz="quarter" idx="12"/>
          </p:nvPr>
        </p:nvSpPr>
        <p:spPr/>
        <p:txBody>
          <a:bodyPr/>
          <a:lstStyle/>
          <a:p>
            <a:fld id="{8BD8F058-9003-4658-AA47-7D4800AF7EA2}" type="slidenum">
              <a:rPr lang="en-US" smtClean="0"/>
              <a:t>14</a:t>
            </a:fld>
            <a:endParaRPr lang="en-US"/>
          </a:p>
        </p:txBody>
      </p:sp>
      <p:sp>
        <p:nvSpPr>
          <p:cNvPr id="8" name="TextBox 7">
            <a:extLst>
              <a:ext uri="{FF2B5EF4-FFF2-40B4-BE49-F238E27FC236}">
                <a16:creationId xmlns:a16="http://schemas.microsoft.com/office/drawing/2014/main" id="{B82E777F-E996-68E5-D6E7-D52D4D42686B}"/>
              </a:ext>
            </a:extLst>
          </p:cNvPr>
          <p:cNvSpPr txBox="1"/>
          <p:nvPr/>
        </p:nvSpPr>
        <p:spPr>
          <a:xfrm>
            <a:off x="251520" y="1109072"/>
            <a:ext cx="2808312" cy="369332"/>
          </a:xfrm>
          <a:prstGeom prst="rect">
            <a:avLst/>
          </a:prstGeom>
          <a:noFill/>
        </p:spPr>
        <p:txBody>
          <a:bodyPr wrap="square" rtlCol="0">
            <a:spAutoFit/>
          </a:bodyPr>
          <a:lstStyle/>
          <a:p>
            <a:r>
              <a:rPr lang="en-IN" b="1" dirty="0"/>
              <a:t>Contact Us :</a:t>
            </a:r>
          </a:p>
        </p:txBody>
      </p:sp>
      <p:pic>
        <p:nvPicPr>
          <p:cNvPr id="3" name="image4.png">
            <a:extLst>
              <a:ext uri="{FF2B5EF4-FFF2-40B4-BE49-F238E27FC236}">
                <a16:creationId xmlns:a16="http://schemas.microsoft.com/office/drawing/2014/main" id="{0E9B052D-6B54-822A-26E5-26FC06A7E6BB}"/>
              </a:ext>
            </a:extLst>
          </p:cNvPr>
          <p:cNvPicPr/>
          <p:nvPr/>
        </p:nvPicPr>
        <p:blipFill>
          <a:blip r:embed="rId2"/>
          <a:srcRect/>
          <a:stretch>
            <a:fillRect/>
          </a:stretch>
        </p:blipFill>
        <p:spPr>
          <a:xfrm>
            <a:off x="370384" y="1844824"/>
            <a:ext cx="8316416" cy="4073569"/>
          </a:xfrm>
          <a:prstGeom prst="rect">
            <a:avLst/>
          </a:prstGeom>
          <a:ln/>
        </p:spPr>
      </p:pic>
    </p:spTree>
    <p:extLst>
      <p:ext uri="{BB962C8B-B14F-4D97-AF65-F5344CB8AC3E}">
        <p14:creationId xmlns:p14="http://schemas.microsoft.com/office/powerpoint/2010/main" val="1887491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38200"/>
          </a:xfrm>
        </p:spPr>
        <p:txBody>
          <a:bodyPr/>
          <a:lstStyle/>
          <a:p>
            <a:r>
              <a:rPr lang="en-IN" sz="3200" b="1" dirty="0">
                <a:latin typeface="Times New Roman" panose="02020603050405020304" pitchFamily="18" charset="0"/>
                <a:cs typeface="Times New Roman" panose="02020603050405020304" pitchFamily="18" charset="0"/>
              </a:rPr>
              <a:t>SNAPSHOTS</a:t>
            </a:r>
            <a:endParaRPr lang="en-US" dirty="0">
              <a:latin typeface="Stencil" panose="040409050D0802020404" pitchFamily="82" charset="0"/>
            </a:endParaRPr>
          </a:p>
        </p:txBody>
      </p:sp>
      <p:sp>
        <p:nvSpPr>
          <p:cNvPr id="5" name="Slide Number Placeholder 4"/>
          <p:cNvSpPr>
            <a:spLocks noGrp="1"/>
          </p:cNvSpPr>
          <p:nvPr>
            <p:ph type="sldNum" sz="quarter" idx="12"/>
          </p:nvPr>
        </p:nvSpPr>
        <p:spPr/>
        <p:txBody>
          <a:bodyPr/>
          <a:lstStyle/>
          <a:p>
            <a:fld id="{8BD8F058-9003-4658-AA47-7D4800AF7EA2}" type="slidenum">
              <a:rPr lang="en-US" smtClean="0"/>
              <a:t>15</a:t>
            </a:fld>
            <a:endParaRPr lang="en-US"/>
          </a:p>
        </p:txBody>
      </p:sp>
      <p:sp>
        <p:nvSpPr>
          <p:cNvPr id="8" name="TextBox 7">
            <a:extLst>
              <a:ext uri="{FF2B5EF4-FFF2-40B4-BE49-F238E27FC236}">
                <a16:creationId xmlns:a16="http://schemas.microsoft.com/office/drawing/2014/main" id="{B82E777F-E996-68E5-D6E7-D52D4D42686B}"/>
              </a:ext>
            </a:extLst>
          </p:cNvPr>
          <p:cNvSpPr txBox="1"/>
          <p:nvPr/>
        </p:nvSpPr>
        <p:spPr>
          <a:xfrm>
            <a:off x="251520" y="1109072"/>
            <a:ext cx="2808312" cy="369332"/>
          </a:xfrm>
          <a:prstGeom prst="rect">
            <a:avLst/>
          </a:prstGeom>
          <a:noFill/>
        </p:spPr>
        <p:txBody>
          <a:bodyPr wrap="square" rtlCol="0">
            <a:spAutoFit/>
          </a:bodyPr>
          <a:lstStyle/>
          <a:p>
            <a:r>
              <a:rPr lang="en-IN" b="1" dirty="0"/>
              <a:t>Campus Gallery:</a:t>
            </a:r>
          </a:p>
        </p:txBody>
      </p:sp>
      <p:pic>
        <p:nvPicPr>
          <p:cNvPr id="3" name="image24.png">
            <a:extLst>
              <a:ext uri="{FF2B5EF4-FFF2-40B4-BE49-F238E27FC236}">
                <a16:creationId xmlns:a16="http://schemas.microsoft.com/office/drawing/2014/main" id="{3A8B405D-5CE9-054E-682B-FFEBC94225C5}"/>
              </a:ext>
            </a:extLst>
          </p:cNvPr>
          <p:cNvPicPr/>
          <p:nvPr/>
        </p:nvPicPr>
        <p:blipFill>
          <a:blip r:embed="rId2"/>
          <a:srcRect/>
          <a:stretch>
            <a:fillRect/>
          </a:stretch>
        </p:blipFill>
        <p:spPr>
          <a:xfrm>
            <a:off x="395536" y="1916832"/>
            <a:ext cx="8208912" cy="3551932"/>
          </a:xfrm>
          <a:prstGeom prst="rect">
            <a:avLst/>
          </a:prstGeom>
          <a:ln/>
        </p:spPr>
      </p:pic>
    </p:spTree>
    <p:extLst>
      <p:ext uri="{BB962C8B-B14F-4D97-AF65-F5344CB8AC3E}">
        <p14:creationId xmlns:p14="http://schemas.microsoft.com/office/powerpoint/2010/main" val="348838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38200"/>
          </a:xfrm>
        </p:spPr>
        <p:txBody>
          <a:bodyPr/>
          <a:lstStyle/>
          <a:p>
            <a:r>
              <a:rPr lang="en-IN" sz="3200" b="1" dirty="0">
                <a:latin typeface="Times New Roman" panose="02020603050405020304" pitchFamily="18" charset="0"/>
                <a:cs typeface="Times New Roman" panose="02020603050405020304" pitchFamily="18" charset="0"/>
              </a:rPr>
              <a:t>SNAPSHOTS</a:t>
            </a:r>
            <a:endParaRPr lang="en-US" dirty="0">
              <a:latin typeface="Stencil" panose="040409050D0802020404" pitchFamily="82" charset="0"/>
            </a:endParaRPr>
          </a:p>
        </p:txBody>
      </p:sp>
      <p:sp>
        <p:nvSpPr>
          <p:cNvPr id="5" name="Slide Number Placeholder 4"/>
          <p:cNvSpPr>
            <a:spLocks noGrp="1"/>
          </p:cNvSpPr>
          <p:nvPr>
            <p:ph type="sldNum" sz="quarter" idx="12"/>
          </p:nvPr>
        </p:nvSpPr>
        <p:spPr/>
        <p:txBody>
          <a:bodyPr/>
          <a:lstStyle/>
          <a:p>
            <a:fld id="{8BD8F058-9003-4658-AA47-7D4800AF7EA2}" type="slidenum">
              <a:rPr lang="en-US" smtClean="0"/>
              <a:t>16</a:t>
            </a:fld>
            <a:endParaRPr lang="en-US"/>
          </a:p>
        </p:txBody>
      </p:sp>
      <p:sp>
        <p:nvSpPr>
          <p:cNvPr id="8" name="TextBox 7">
            <a:extLst>
              <a:ext uri="{FF2B5EF4-FFF2-40B4-BE49-F238E27FC236}">
                <a16:creationId xmlns:a16="http://schemas.microsoft.com/office/drawing/2014/main" id="{B82E777F-E996-68E5-D6E7-D52D4D42686B}"/>
              </a:ext>
            </a:extLst>
          </p:cNvPr>
          <p:cNvSpPr txBox="1"/>
          <p:nvPr/>
        </p:nvSpPr>
        <p:spPr>
          <a:xfrm>
            <a:off x="251520" y="1109072"/>
            <a:ext cx="2808312" cy="369332"/>
          </a:xfrm>
          <a:prstGeom prst="rect">
            <a:avLst/>
          </a:prstGeom>
          <a:noFill/>
        </p:spPr>
        <p:txBody>
          <a:bodyPr wrap="square" rtlCol="0">
            <a:spAutoFit/>
          </a:bodyPr>
          <a:lstStyle/>
          <a:p>
            <a:r>
              <a:rPr lang="en-IN" b="1" dirty="0"/>
              <a:t>Alumni:</a:t>
            </a:r>
          </a:p>
        </p:txBody>
      </p:sp>
      <p:pic>
        <p:nvPicPr>
          <p:cNvPr id="3" name="image11.png">
            <a:extLst>
              <a:ext uri="{FF2B5EF4-FFF2-40B4-BE49-F238E27FC236}">
                <a16:creationId xmlns:a16="http://schemas.microsoft.com/office/drawing/2014/main" id="{DA912ED0-3E85-F7FB-5697-9F98B1450B8D}"/>
              </a:ext>
            </a:extLst>
          </p:cNvPr>
          <p:cNvPicPr/>
          <p:nvPr/>
        </p:nvPicPr>
        <p:blipFill>
          <a:blip r:embed="rId2"/>
          <a:srcRect/>
          <a:stretch>
            <a:fillRect/>
          </a:stretch>
        </p:blipFill>
        <p:spPr>
          <a:xfrm>
            <a:off x="611560" y="1844824"/>
            <a:ext cx="7704856" cy="3672408"/>
          </a:xfrm>
          <a:prstGeom prst="rect">
            <a:avLst/>
          </a:prstGeom>
          <a:ln/>
        </p:spPr>
      </p:pic>
    </p:spTree>
    <p:extLst>
      <p:ext uri="{BB962C8B-B14F-4D97-AF65-F5344CB8AC3E}">
        <p14:creationId xmlns:p14="http://schemas.microsoft.com/office/powerpoint/2010/main" val="2471634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hlinkClick r:id="rId3"/>
            <a:extLst>
              <a:ext uri="{FF2B5EF4-FFF2-40B4-BE49-F238E27FC236}">
                <a16:creationId xmlns:a16="http://schemas.microsoft.com/office/drawing/2014/main" id="{9F729C5D-7416-7153-4586-DBAFD64541CA}"/>
              </a:ext>
            </a:extLst>
          </p:cNvPr>
          <p:cNvSpPr txBox="1"/>
          <p:nvPr/>
        </p:nvSpPr>
        <p:spPr>
          <a:xfrm>
            <a:off x="457200" y="1104994"/>
            <a:ext cx="7947025" cy="4124206"/>
          </a:xfrm>
          <a:prstGeom prst="rect">
            <a:avLst/>
          </a:prstGeom>
        </p:spPr>
        <p:txBody>
          <a:bodyPr lIns="0" tIns="0" rIns="0" bIns="0">
            <a:spAutoFit/>
          </a:bodyPr>
          <a:lstStyle>
            <a:lvl1pPr marL="17463" indent="-6350">
              <a:tabLst>
                <a:tab pos="830263" algn="l"/>
                <a:tab pos="1350963" algn="l"/>
                <a:tab pos="1938338" algn="l"/>
                <a:tab pos="2619375" algn="l"/>
                <a:tab pos="4032250" algn="l"/>
                <a:tab pos="4806950" algn="l"/>
                <a:tab pos="6677025" algn="l"/>
                <a:tab pos="7610475" algn="l"/>
              </a:tabLst>
              <a:defRPr>
                <a:solidFill>
                  <a:schemeClr val="tx1"/>
                </a:solidFill>
                <a:latin typeface="Calibri" panose="020F0502020204030204" pitchFamily="34" charset="0"/>
              </a:defRPr>
            </a:lvl1pPr>
            <a:lvl2pPr marL="742950" indent="-285750">
              <a:tabLst>
                <a:tab pos="830263" algn="l"/>
                <a:tab pos="1350963" algn="l"/>
                <a:tab pos="1938338" algn="l"/>
                <a:tab pos="2619375" algn="l"/>
                <a:tab pos="4032250" algn="l"/>
                <a:tab pos="4806950" algn="l"/>
                <a:tab pos="6677025" algn="l"/>
                <a:tab pos="7610475" algn="l"/>
              </a:tabLst>
              <a:defRPr>
                <a:solidFill>
                  <a:schemeClr val="tx1"/>
                </a:solidFill>
                <a:latin typeface="Calibri" panose="020F0502020204030204" pitchFamily="34" charset="0"/>
              </a:defRPr>
            </a:lvl2pPr>
            <a:lvl3pPr marL="1143000" indent="-228600">
              <a:tabLst>
                <a:tab pos="830263" algn="l"/>
                <a:tab pos="1350963" algn="l"/>
                <a:tab pos="1938338" algn="l"/>
                <a:tab pos="2619375" algn="l"/>
                <a:tab pos="4032250" algn="l"/>
                <a:tab pos="4806950" algn="l"/>
                <a:tab pos="6677025" algn="l"/>
                <a:tab pos="7610475" algn="l"/>
              </a:tabLst>
              <a:defRPr>
                <a:solidFill>
                  <a:schemeClr val="tx1"/>
                </a:solidFill>
                <a:latin typeface="Calibri" panose="020F0502020204030204" pitchFamily="34" charset="0"/>
              </a:defRPr>
            </a:lvl3pPr>
            <a:lvl4pPr marL="1600200" indent="-228600">
              <a:tabLst>
                <a:tab pos="830263" algn="l"/>
                <a:tab pos="1350963" algn="l"/>
                <a:tab pos="1938338" algn="l"/>
                <a:tab pos="2619375" algn="l"/>
                <a:tab pos="4032250" algn="l"/>
                <a:tab pos="4806950" algn="l"/>
                <a:tab pos="6677025" algn="l"/>
                <a:tab pos="7610475" algn="l"/>
              </a:tabLst>
              <a:defRPr>
                <a:solidFill>
                  <a:schemeClr val="tx1"/>
                </a:solidFill>
                <a:latin typeface="Calibri" panose="020F0502020204030204" pitchFamily="34" charset="0"/>
              </a:defRPr>
            </a:lvl4pPr>
            <a:lvl5pPr marL="2057400" indent="-228600">
              <a:tabLst>
                <a:tab pos="830263" algn="l"/>
                <a:tab pos="1350963" algn="l"/>
                <a:tab pos="1938338" algn="l"/>
                <a:tab pos="2619375" algn="l"/>
                <a:tab pos="4032250" algn="l"/>
                <a:tab pos="4806950" algn="l"/>
                <a:tab pos="6677025" algn="l"/>
                <a:tab pos="7610475" algn="l"/>
              </a:tabLst>
              <a:defRPr>
                <a:solidFill>
                  <a:schemeClr val="tx1"/>
                </a:solidFill>
                <a:latin typeface="Calibri" panose="020F0502020204030204" pitchFamily="34" charset="0"/>
              </a:defRPr>
            </a:lvl5pPr>
            <a:lvl6pPr marL="2514600" indent="-228600" fontAlgn="base">
              <a:spcBef>
                <a:spcPct val="0"/>
              </a:spcBef>
              <a:spcAft>
                <a:spcPct val="0"/>
              </a:spcAft>
              <a:tabLst>
                <a:tab pos="830263" algn="l"/>
                <a:tab pos="1350963" algn="l"/>
                <a:tab pos="1938338" algn="l"/>
                <a:tab pos="2619375" algn="l"/>
                <a:tab pos="4032250" algn="l"/>
                <a:tab pos="4806950" algn="l"/>
                <a:tab pos="6677025" algn="l"/>
                <a:tab pos="7610475" algn="l"/>
              </a:tabLst>
              <a:defRPr>
                <a:solidFill>
                  <a:schemeClr val="tx1"/>
                </a:solidFill>
                <a:latin typeface="Calibri" panose="020F0502020204030204" pitchFamily="34" charset="0"/>
              </a:defRPr>
            </a:lvl6pPr>
            <a:lvl7pPr marL="2971800" indent="-228600" fontAlgn="base">
              <a:spcBef>
                <a:spcPct val="0"/>
              </a:spcBef>
              <a:spcAft>
                <a:spcPct val="0"/>
              </a:spcAft>
              <a:tabLst>
                <a:tab pos="830263" algn="l"/>
                <a:tab pos="1350963" algn="l"/>
                <a:tab pos="1938338" algn="l"/>
                <a:tab pos="2619375" algn="l"/>
                <a:tab pos="4032250" algn="l"/>
                <a:tab pos="4806950" algn="l"/>
                <a:tab pos="6677025" algn="l"/>
                <a:tab pos="7610475" algn="l"/>
              </a:tabLst>
              <a:defRPr>
                <a:solidFill>
                  <a:schemeClr val="tx1"/>
                </a:solidFill>
                <a:latin typeface="Calibri" panose="020F0502020204030204" pitchFamily="34" charset="0"/>
              </a:defRPr>
            </a:lvl7pPr>
            <a:lvl8pPr marL="3429000" indent="-228600" fontAlgn="base">
              <a:spcBef>
                <a:spcPct val="0"/>
              </a:spcBef>
              <a:spcAft>
                <a:spcPct val="0"/>
              </a:spcAft>
              <a:tabLst>
                <a:tab pos="830263" algn="l"/>
                <a:tab pos="1350963" algn="l"/>
                <a:tab pos="1938338" algn="l"/>
                <a:tab pos="2619375" algn="l"/>
                <a:tab pos="4032250" algn="l"/>
                <a:tab pos="4806950" algn="l"/>
                <a:tab pos="6677025" algn="l"/>
                <a:tab pos="7610475" algn="l"/>
              </a:tabLst>
              <a:defRPr>
                <a:solidFill>
                  <a:schemeClr val="tx1"/>
                </a:solidFill>
                <a:latin typeface="Calibri" panose="020F0502020204030204" pitchFamily="34" charset="0"/>
              </a:defRPr>
            </a:lvl8pPr>
            <a:lvl9pPr marL="3886200" indent="-228600" fontAlgn="base">
              <a:spcBef>
                <a:spcPct val="0"/>
              </a:spcBef>
              <a:spcAft>
                <a:spcPct val="0"/>
              </a:spcAft>
              <a:tabLst>
                <a:tab pos="830263" algn="l"/>
                <a:tab pos="1350963" algn="l"/>
                <a:tab pos="1938338" algn="l"/>
                <a:tab pos="2619375" algn="l"/>
                <a:tab pos="4032250" algn="l"/>
                <a:tab pos="4806950" algn="l"/>
                <a:tab pos="6677025" algn="l"/>
                <a:tab pos="7610475" algn="l"/>
              </a:tabLst>
              <a:defRPr>
                <a:solidFill>
                  <a:schemeClr val="tx1"/>
                </a:solidFill>
                <a:latin typeface="Calibri" panose="020F0502020204030204" pitchFamily="34" charset="0"/>
              </a:defRPr>
            </a:lvl9pPr>
          </a:lstStyle>
          <a:p>
            <a:pPr marL="11113" indent="0" eaLnBrk="1" hangingPunct="1">
              <a:defRPr/>
            </a:pPr>
            <a:r>
              <a:rPr lang="en-US" altLang="en-US" sz="2400" u="sng" dirty="0">
                <a:solidFill>
                  <a:srgbClr val="0462C1"/>
                </a:solidFill>
                <a:latin typeface="Times New Roman" panose="02020603050405020304" pitchFamily="18" charset="0"/>
                <a:cs typeface="Times New Roman" panose="02020603050405020304" pitchFamily="18" charset="0"/>
                <a:hlinkClick r:id="rId4"/>
              </a:rPr>
              <a:t>https://google.com/</a:t>
            </a:r>
            <a:endParaRPr lang="en-US" altLang="en-US" sz="2400" u="sng" dirty="0">
              <a:solidFill>
                <a:srgbClr val="0462C1"/>
              </a:solidFill>
              <a:latin typeface="Times New Roman" panose="02020603050405020304" pitchFamily="18" charset="0"/>
              <a:cs typeface="Times New Roman" panose="02020603050405020304" pitchFamily="18" charset="0"/>
            </a:endParaRPr>
          </a:p>
          <a:p>
            <a:pPr marL="11113" indent="0" eaLnBrk="1" hangingPunct="1">
              <a:defRPr/>
            </a:pPr>
            <a:endParaRPr lang="en-US" altLang="en-US" sz="2800" dirty="0">
              <a:latin typeface="Times New Roman" panose="02020603050405020304" pitchFamily="18" charset="0"/>
              <a:cs typeface="Times New Roman" panose="02020603050405020304" pitchFamily="18" charset="0"/>
            </a:endParaRPr>
          </a:p>
          <a:p>
            <a:pPr marL="11113" indent="0" eaLnBrk="1" hangingPunct="1">
              <a:defRPr/>
            </a:pPr>
            <a:r>
              <a:rPr lang="en-US" altLang="en-US" sz="2400" u="sng" dirty="0">
                <a:solidFill>
                  <a:srgbClr val="0462C1"/>
                </a:solidFill>
                <a:latin typeface="Times New Roman" panose="02020603050405020304" pitchFamily="18" charset="0"/>
                <a:cs typeface="Times New Roman" panose="02020603050405020304" pitchFamily="18" charset="0"/>
                <a:hlinkClick r:id="rId5"/>
              </a:rPr>
              <a:t>https://youtube.com/</a:t>
            </a:r>
            <a:endParaRPr lang="en-US" altLang="en-US" sz="2400" u="sng" dirty="0">
              <a:solidFill>
                <a:srgbClr val="0462C1"/>
              </a:solidFill>
              <a:latin typeface="Times New Roman" panose="02020603050405020304" pitchFamily="18" charset="0"/>
              <a:cs typeface="Times New Roman" panose="02020603050405020304" pitchFamily="18" charset="0"/>
            </a:endParaRPr>
          </a:p>
          <a:p>
            <a:pPr marL="11113" indent="0" eaLnBrk="1" hangingPunct="1">
              <a:defRPr/>
            </a:pPr>
            <a:endParaRPr lang="en-US" altLang="en-US" sz="2400" u="sng" dirty="0">
              <a:solidFill>
                <a:srgbClr val="0462C1"/>
              </a:solidFill>
              <a:latin typeface="Times New Roman" panose="02020603050405020304" pitchFamily="18" charset="0"/>
              <a:cs typeface="Times New Roman" panose="02020603050405020304" pitchFamily="18" charset="0"/>
            </a:endParaRPr>
          </a:p>
          <a:p>
            <a:pPr marL="11113" indent="0">
              <a:defRPr/>
            </a:pPr>
            <a:r>
              <a:rPr lang="en-US" altLang="en-US" sz="2400" u="sng" dirty="0">
                <a:solidFill>
                  <a:srgbClr val="0462C1"/>
                </a:solidFill>
                <a:latin typeface="Times New Roman" panose="02020603050405020304" pitchFamily="18" charset="0"/>
                <a:cs typeface="Times New Roman" panose="02020603050405020304" pitchFamily="18" charset="0"/>
                <a:hlinkClick r:id="rId6"/>
              </a:rPr>
              <a:t>https://github.com/</a:t>
            </a:r>
            <a:endParaRPr lang="en-US" altLang="en-US" sz="2400" u="sng" dirty="0">
              <a:solidFill>
                <a:srgbClr val="0462C1"/>
              </a:solidFill>
              <a:latin typeface="Times New Roman" panose="02020603050405020304" pitchFamily="18" charset="0"/>
              <a:cs typeface="Times New Roman" panose="02020603050405020304" pitchFamily="18" charset="0"/>
            </a:endParaRPr>
          </a:p>
          <a:p>
            <a:pPr marL="11113" indent="0">
              <a:defRPr/>
            </a:pPr>
            <a:endParaRPr lang="en-US" altLang="en-US" sz="2400" u="sng" dirty="0">
              <a:solidFill>
                <a:srgbClr val="0462C1"/>
              </a:solidFill>
              <a:latin typeface="Times New Roman" panose="02020603050405020304" pitchFamily="18" charset="0"/>
              <a:cs typeface="Times New Roman" panose="02020603050405020304" pitchFamily="18" charset="0"/>
            </a:endParaRPr>
          </a:p>
          <a:p>
            <a:pPr marL="11113" indent="0">
              <a:defRPr/>
            </a:pPr>
            <a:r>
              <a:rPr lang="en-US" altLang="en-US" sz="2400" u="sng" dirty="0">
                <a:solidFill>
                  <a:srgbClr val="0462C1"/>
                </a:solidFill>
                <a:latin typeface="Times New Roman" panose="02020603050405020304" pitchFamily="18" charset="0"/>
                <a:cs typeface="Times New Roman" panose="02020603050405020304" pitchFamily="18" charset="0"/>
                <a:hlinkClick r:id="rId7"/>
              </a:rPr>
              <a:t>https://cuiet.codebrigade.com/</a:t>
            </a:r>
            <a:endParaRPr lang="en-US" altLang="en-US" sz="2400" u="sng" dirty="0">
              <a:solidFill>
                <a:srgbClr val="0462C1"/>
              </a:solidFill>
              <a:latin typeface="Times New Roman" panose="02020603050405020304" pitchFamily="18" charset="0"/>
              <a:cs typeface="Times New Roman" panose="02020603050405020304" pitchFamily="18" charset="0"/>
            </a:endParaRPr>
          </a:p>
          <a:p>
            <a:pPr marL="11113" indent="0">
              <a:defRPr/>
            </a:pPr>
            <a:endParaRPr lang="en-US" altLang="en-US" sz="2400" u="sng" dirty="0">
              <a:solidFill>
                <a:srgbClr val="0462C1"/>
              </a:solidFill>
              <a:latin typeface="Times New Roman" panose="02020603050405020304" pitchFamily="18" charset="0"/>
              <a:cs typeface="Times New Roman" panose="02020603050405020304" pitchFamily="18" charset="0"/>
            </a:endParaRPr>
          </a:p>
          <a:p>
            <a:pPr marL="11113" indent="0" eaLnBrk="1" hangingPunct="1">
              <a:defRPr/>
            </a:pPr>
            <a:endParaRPr lang="en-US" altLang="en-US" sz="2400" u="sng" dirty="0">
              <a:solidFill>
                <a:srgbClr val="0462C1"/>
              </a:solidFill>
              <a:latin typeface="Times New Roman" panose="02020603050405020304" pitchFamily="18" charset="0"/>
              <a:cs typeface="Times New Roman" panose="02020603050405020304" pitchFamily="18" charset="0"/>
            </a:endParaRPr>
          </a:p>
          <a:p>
            <a:pPr marL="11113" indent="0" eaLnBrk="1" hangingPunct="1">
              <a:defRPr/>
            </a:pPr>
            <a:endParaRPr lang="en-US" altLang="en-US" sz="2400" dirty="0">
              <a:latin typeface="Times New Roman" panose="02020603050405020304" pitchFamily="18" charset="0"/>
              <a:cs typeface="Times New Roman" panose="02020603050405020304" pitchFamily="18" charset="0"/>
            </a:endParaRPr>
          </a:p>
          <a:p>
            <a:pPr marL="11113" indent="0" eaLnBrk="1" hangingPunct="1">
              <a:defRPr/>
            </a:pPr>
            <a:endParaRPr lang="en-US" altLang="en-US" sz="2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C47B35A-1D9B-21A8-BFC7-9D7BB83A9BCF}"/>
              </a:ext>
            </a:extLst>
          </p:cNvPr>
          <p:cNvSpPr txBox="1">
            <a:spLocks/>
          </p:cNvSpPr>
          <p:nvPr/>
        </p:nvSpPr>
        <p:spPr>
          <a:xfrm>
            <a:off x="0" y="0"/>
            <a:ext cx="6516216" cy="838200"/>
          </a:xfrm>
          <a:prstGeom prst="rect">
            <a:avLst/>
          </a:prstGeom>
        </p:spPr>
        <p:txBody>
          <a:bodyPr/>
          <a:lstStyle>
            <a:lvl1pPr algn="ctr" rtl="0" eaLnBrk="0" fontAlgn="base" hangingPunct="0">
              <a:spcBef>
                <a:spcPct val="0"/>
              </a:spcBef>
              <a:spcAft>
                <a:spcPct val="0"/>
              </a:spcAft>
              <a:defRPr sz="3000" kern="1200">
                <a:solidFill>
                  <a:schemeClr val="tx1"/>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000">
                <a:solidFill>
                  <a:schemeClr val="tx1"/>
                </a:solidFill>
                <a:latin typeface="Calibri" panose="020F050202020403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6pPr>
            <a:lvl7pPr marL="9144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7pPr>
            <a:lvl8pPr marL="13716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8pPr>
            <a:lvl9pPr marL="1828800" algn="ctr" rtl="0" fontAlgn="base">
              <a:spcBef>
                <a:spcPct val="0"/>
              </a:spcBef>
              <a:spcAft>
                <a:spcPct val="0"/>
              </a:spcAft>
              <a:defRPr sz="3000">
                <a:solidFill>
                  <a:schemeClr val="tx1"/>
                </a:solidFill>
                <a:latin typeface="Calibri" panose="020F0502020204030204" pitchFamily="34" charset="0"/>
                <a:ea typeface="MS PGothic" panose="020B0600070205080204" pitchFamily="34" charset="-128"/>
              </a:defRPr>
            </a:lvl9pPr>
          </a:lstStyle>
          <a:p>
            <a:pPr eaLnBrk="1" hangingPunct="1">
              <a:lnSpc>
                <a:spcPct val="101000"/>
              </a:lnSpc>
              <a:defRPr/>
            </a:pPr>
            <a:r>
              <a:rPr lang="en-IN" sz="3200" b="1" spc="-20" dirty="0">
                <a:latin typeface="Times New Roman" panose="02020603050405020304" pitchFamily="18" charset="0"/>
                <a:cs typeface="Times New Roman" panose="02020603050405020304" pitchFamily="18" charset="0"/>
              </a:rPr>
              <a:t>R</a:t>
            </a:r>
            <a:r>
              <a:rPr lang="en-IN" sz="3200" b="1" spc="-30" dirty="0">
                <a:latin typeface="Times New Roman" panose="02020603050405020304" pitchFamily="18" charset="0"/>
                <a:cs typeface="Times New Roman" panose="02020603050405020304" pitchFamily="18" charset="0"/>
              </a:rPr>
              <a:t>e</a:t>
            </a:r>
            <a:r>
              <a:rPr lang="en-IN" sz="3200" b="1" spc="-15" dirty="0">
                <a:latin typeface="Times New Roman" panose="02020603050405020304" pitchFamily="18" charset="0"/>
                <a:cs typeface="Times New Roman" panose="02020603050405020304" pitchFamily="18" charset="0"/>
              </a:rPr>
              <a:t>fere</a:t>
            </a:r>
            <a:r>
              <a:rPr lang="en-IN" sz="3200" b="1" spc="-5" dirty="0">
                <a:latin typeface="Times New Roman" panose="02020603050405020304" pitchFamily="18" charset="0"/>
                <a:cs typeface="Times New Roman" panose="02020603050405020304" pitchFamily="18" charset="0"/>
              </a:rPr>
              <a:t>n</a:t>
            </a:r>
            <a:r>
              <a:rPr lang="en-IN" sz="3200" b="1" spc="-15" dirty="0">
                <a:latin typeface="Times New Roman" panose="02020603050405020304" pitchFamily="18" charset="0"/>
                <a:cs typeface="Times New Roman" panose="02020603050405020304" pitchFamily="18" charset="0"/>
              </a:rPr>
              <a:t>ces/Li</a:t>
            </a:r>
            <a:r>
              <a:rPr lang="en-IN" sz="3200" b="1" spc="-10" dirty="0">
                <a:latin typeface="Times New Roman" panose="02020603050405020304" pitchFamily="18" charset="0"/>
                <a:cs typeface="Times New Roman" panose="02020603050405020304" pitchFamily="18" charset="0"/>
              </a:rPr>
              <a:t>n</a:t>
            </a:r>
            <a:r>
              <a:rPr lang="en-IN" sz="3200" b="1" spc="-15" dirty="0">
                <a:latin typeface="Times New Roman" panose="02020603050405020304" pitchFamily="18" charset="0"/>
                <a:cs typeface="Times New Roman" panose="02020603050405020304" pitchFamily="18" charset="0"/>
              </a:rPr>
              <a:t>ks</a:t>
            </a:r>
            <a:r>
              <a:rPr lang="en-IN" sz="3200" b="1" spc="5" dirty="0">
                <a:latin typeface="Times New Roman" panose="02020603050405020304" pitchFamily="18" charset="0"/>
                <a:cs typeface="Times New Roman" panose="02020603050405020304" pitchFamily="18" charset="0"/>
              </a:rPr>
              <a:t> </a:t>
            </a:r>
            <a:r>
              <a:rPr lang="en-IN" sz="3200" b="1" spc="-15" dirty="0">
                <a:latin typeface="Times New Roman" panose="02020603050405020304" pitchFamily="18" charset="0"/>
                <a:cs typeface="Times New Roman" panose="02020603050405020304" pitchFamily="18" charset="0"/>
              </a:rPr>
              <a:t>used: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bject 2">
            <a:extLst>
              <a:ext uri="{FF2B5EF4-FFF2-40B4-BE49-F238E27FC236}">
                <a16:creationId xmlns:a16="http://schemas.microsoft.com/office/drawing/2014/main" id="{514AD764-DDB9-3C52-17D3-4EE917A586D0}"/>
              </a:ext>
            </a:extLst>
          </p:cNvPr>
          <p:cNvSpPr>
            <a:spLocks noChangeArrowheads="1"/>
          </p:cNvSpPr>
          <p:nvPr/>
        </p:nvSpPr>
        <p:spPr bwMode="auto">
          <a:xfrm>
            <a:off x="0" y="876300"/>
            <a:ext cx="9144000" cy="5791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B54A-6159-0E85-75CA-684EC42BB362}"/>
              </a:ext>
            </a:extLst>
          </p:cNvPr>
          <p:cNvSpPr>
            <a:spLocks noGrp="1"/>
          </p:cNvSpPr>
          <p:nvPr>
            <p:ph type="title"/>
          </p:nvPr>
        </p:nvSpPr>
        <p:spPr>
          <a:xfrm>
            <a:off x="-252536" y="0"/>
            <a:ext cx="6729536" cy="838200"/>
          </a:xfrm>
        </p:spPr>
        <p:txBody>
          <a:bodyPr/>
          <a:lstStyle/>
          <a:p>
            <a:r>
              <a:rPr lang="en-IN" b="1" dirty="0"/>
              <a:t>TABLE OF CONTENTS</a:t>
            </a:r>
          </a:p>
        </p:txBody>
      </p:sp>
      <p:sp>
        <p:nvSpPr>
          <p:cNvPr id="5" name="Slide Number Placeholder 4">
            <a:extLst>
              <a:ext uri="{FF2B5EF4-FFF2-40B4-BE49-F238E27FC236}">
                <a16:creationId xmlns:a16="http://schemas.microsoft.com/office/drawing/2014/main" id="{A324A4E2-25B8-D2A3-9F31-EB235802DD56}"/>
              </a:ext>
            </a:extLst>
          </p:cNvPr>
          <p:cNvSpPr>
            <a:spLocks noGrp="1"/>
          </p:cNvSpPr>
          <p:nvPr>
            <p:ph type="sldNum" sz="quarter" idx="12"/>
          </p:nvPr>
        </p:nvSpPr>
        <p:spPr/>
        <p:txBody>
          <a:bodyPr/>
          <a:lstStyle/>
          <a:p>
            <a:fld id="{8BD8F058-9003-4658-AA47-7D4800AF7EA2}" type="slidenum">
              <a:rPr lang="en-US" smtClean="0"/>
              <a:t>2</a:t>
            </a:fld>
            <a:endParaRPr lang="en-US"/>
          </a:p>
        </p:txBody>
      </p:sp>
      <p:sp>
        <p:nvSpPr>
          <p:cNvPr id="10" name="object 3">
            <a:extLst>
              <a:ext uri="{FF2B5EF4-FFF2-40B4-BE49-F238E27FC236}">
                <a16:creationId xmlns:a16="http://schemas.microsoft.com/office/drawing/2014/main" id="{9E0EE934-E954-FB33-8966-D35DC3550494}"/>
              </a:ext>
            </a:extLst>
          </p:cNvPr>
          <p:cNvSpPr txBox="1">
            <a:spLocks noGrp="1"/>
          </p:cNvSpPr>
          <p:nvPr/>
        </p:nvSpPr>
        <p:spPr bwMode="auto">
          <a:xfrm>
            <a:off x="393700" y="1670844"/>
            <a:ext cx="8356600"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eaLnBrk="0" fontAlgn="base" hangingPunct="0">
              <a:spcBef>
                <a:spcPct val="20000"/>
              </a:spcBef>
              <a:spcAft>
                <a:spcPct val="0"/>
              </a:spcAft>
              <a:defRPr sz="2800" b="0" i="0">
                <a:solidFill>
                  <a:schemeClr val="tx1"/>
                </a:solidFill>
                <a:latin typeface="Times New Roman"/>
                <a:ea typeface="+mn-ea"/>
                <a:cs typeface="Times New Roman"/>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69900" indent="-457200" eaLnBrk="1" fontAlgn="auto" hangingPunct="1">
              <a:spcBef>
                <a:spcPts val="0"/>
              </a:spcBef>
              <a:spcAft>
                <a:spcPts val="0"/>
              </a:spcAft>
              <a:buFont typeface="Wingdings" panose="05000000000000000000" pitchFamily="2" charset="2"/>
              <a:buChar char="q"/>
              <a:defRPr/>
            </a:pPr>
            <a:r>
              <a:rPr lang="en-IN" spc="-10" dirty="0"/>
              <a:t>In</a:t>
            </a:r>
            <a:r>
              <a:rPr lang="en-IN" spc="-15" dirty="0"/>
              <a:t>trod</a:t>
            </a:r>
            <a:r>
              <a:rPr lang="en-IN" spc="-5" dirty="0"/>
              <a:t>u</a:t>
            </a:r>
            <a:r>
              <a:rPr lang="en-IN" spc="-15" dirty="0"/>
              <a:t>ct</a:t>
            </a:r>
            <a:r>
              <a:rPr lang="en-IN" spc="-25" dirty="0"/>
              <a:t>i</a:t>
            </a:r>
            <a:r>
              <a:rPr lang="en-IN" spc="-15" dirty="0"/>
              <a:t>on</a:t>
            </a:r>
          </a:p>
          <a:p>
            <a:pPr marL="469900" indent="-457200" eaLnBrk="1" fontAlgn="auto" hangingPunct="1">
              <a:spcBef>
                <a:spcPts val="0"/>
              </a:spcBef>
              <a:spcAft>
                <a:spcPts val="0"/>
              </a:spcAft>
              <a:buFont typeface="Wingdings" panose="05000000000000000000" pitchFamily="2" charset="2"/>
              <a:buChar char="q"/>
              <a:defRPr/>
            </a:pPr>
            <a:r>
              <a:rPr lang="en-IN" spc="-15" dirty="0"/>
              <a:t>Abstract</a:t>
            </a:r>
          </a:p>
          <a:p>
            <a:pPr marL="469900" indent="-457200" eaLnBrk="1" fontAlgn="auto" hangingPunct="1">
              <a:spcBef>
                <a:spcPts val="0"/>
              </a:spcBef>
              <a:spcAft>
                <a:spcPts val="0"/>
              </a:spcAft>
              <a:buFont typeface="Wingdings" panose="05000000000000000000" pitchFamily="2" charset="2"/>
              <a:buChar char="q"/>
              <a:defRPr/>
            </a:pPr>
            <a:r>
              <a:rPr spc="-20" dirty="0"/>
              <a:t>P</a:t>
            </a:r>
            <a:r>
              <a:rPr spc="-5" dirty="0"/>
              <a:t>r</a:t>
            </a:r>
            <a:r>
              <a:rPr spc="-15" dirty="0"/>
              <a:t>oblem</a:t>
            </a:r>
            <a:r>
              <a:rPr spc="-5" dirty="0"/>
              <a:t> </a:t>
            </a:r>
            <a:r>
              <a:rPr spc="-15" dirty="0"/>
              <a:t>Statement</a:t>
            </a:r>
            <a:endParaRPr lang="en-IN" spc="-15" dirty="0"/>
          </a:p>
          <a:p>
            <a:pPr marL="469900" indent="-457200" eaLnBrk="1" fontAlgn="auto" hangingPunct="1">
              <a:spcBef>
                <a:spcPts val="0"/>
              </a:spcBef>
              <a:spcAft>
                <a:spcPts val="0"/>
              </a:spcAft>
              <a:buFont typeface="Wingdings" panose="05000000000000000000" pitchFamily="2" charset="2"/>
              <a:buChar char="q"/>
              <a:defRPr/>
            </a:pPr>
            <a:r>
              <a:rPr spc="-20" dirty="0"/>
              <a:t>S</a:t>
            </a:r>
            <a:r>
              <a:rPr spc="-10" dirty="0"/>
              <a:t>o</a:t>
            </a:r>
            <a:r>
              <a:rPr spc="-15" dirty="0"/>
              <a:t>ftware</a:t>
            </a:r>
            <a:r>
              <a:rPr spc="-5" dirty="0"/>
              <a:t> </a:t>
            </a:r>
            <a:r>
              <a:rPr spc="-25" dirty="0"/>
              <a:t>D</a:t>
            </a:r>
            <a:r>
              <a:rPr spc="-30" dirty="0"/>
              <a:t>e</a:t>
            </a:r>
            <a:r>
              <a:rPr spc="-15" dirty="0"/>
              <a:t>vel</a:t>
            </a:r>
            <a:r>
              <a:rPr spc="-10" dirty="0"/>
              <a:t>o</a:t>
            </a:r>
            <a:r>
              <a:rPr spc="-5" dirty="0"/>
              <a:t>p</a:t>
            </a:r>
            <a:r>
              <a:rPr spc="-25" dirty="0"/>
              <a:t>me</a:t>
            </a:r>
            <a:r>
              <a:rPr spc="-15" dirty="0"/>
              <a:t>nt</a:t>
            </a:r>
            <a:r>
              <a:rPr dirty="0"/>
              <a:t> </a:t>
            </a:r>
            <a:r>
              <a:rPr spc="-15" dirty="0"/>
              <a:t>Life</a:t>
            </a:r>
            <a:r>
              <a:rPr spc="-5" dirty="0"/>
              <a:t> </a:t>
            </a:r>
            <a:r>
              <a:rPr spc="-15" dirty="0"/>
              <a:t>Cycle</a:t>
            </a:r>
            <a:r>
              <a:rPr spc="25" dirty="0"/>
              <a:t> </a:t>
            </a:r>
            <a:r>
              <a:rPr spc="-15" dirty="0"/>
              <a:t>Diagr</a:t>
            </a:r>
            <a:r>
              <a:rPr spc="-10" dirty="0"/>
              <a:t>a</a:t>
            </a:r>
            <a:r>
              <a:rPr spc="-25" dirty="0"/>
              <a:t>m</a:t>
            </a:r>
            <a:endParaRPr lang="en-IN" spc="-25" dirty="0"/>
          </a:p>
          <a:p>
            <a:pPr marL="469900" indent="-457200" eaLnBrk="1" fontAlgn="auto" hangingPunct="1">
              <a:spcBef>
                <a:spcPts val="0"/>
              </a:spcBef>
              <a:spcAft>
                <a:spcPts val="0"/>
              </a:spcAft>
              <a:buFont typeface="Wingdings" panose="05000000000000000000" pitchFamily="2" charset="2"/>
              <a:buChar char="q"/>
              <a:defRPr/>
            </a:pPr>
            <a:r>
              <a:rPr spc="-220" dirty="0"/>
              <a:t>T</a:t>
            </a:r>
            <a:r>
              <a:rPr spc="-15" dirty="0"/>
              <a:t>e</a:t>
            </a:r>
            <a:r>
              <a:rPr spc="-30" dirty="0"/>
              <a:t>c</a:t>
            </a:r>
            <a:r>
              <a:rPr spc="-15" dirty="0"/>
              <a:t>h</a:t>
            </a:r>
            <a:r>
              <a:rPr spc="-10" dirty="0"/>
              <a:t>n</a:t>
            </a:r>
            <a:r>
              <a:rPr spc="-15" dirty="0"/>
              <a:t>ical</a:t>
            </a:r>
            <a:r>
              <a:rPr spc="-5" dirty="0"/>
              <a:t> </a:t>
            </a:r>
            <a:r>
              <a:rPr spc="-20" dirty="0"/>
              <a:t>De</a:t>
            </a:r>
            <a:r>
              <a:rPr spc="-5" dirty="0"/>
              <a:t>t</a:t>
            </a:r>
            <a:r>
              <a:rPr spc="-10" dirty="0"/>
              <a:t>ails</a:t>
            </a:r>
            <a:endParaRPr lang="en-IN" spc="-10" dirty="0"/>
          </a:p>
          <a:p>
            <a:pPr marL="469900" indent="-457200" eaLnBrk="1" fontAlgn="auto" hangingPunct="1">
              <a:spcBef>
                <a:spcPts val="0"/>
              </a:spcBef>
              <a:spcAft>
                <a:spcPts val="0"/>
              </a:spcAft>
              <a:buFont typeface="Wingdings" panose="05000000000000000000" pitchFamily="2" charset="2"/>
              <a:buChar char="q"/>
              <a:defRPr/>
            </a:pPr>
            <a:r>
              <a:rPr spc="-20" dirty="0"/>
              <a:t>Key</a:t>
            </a:r>
            <a:r>
              <a:rPr spc="-5" dirty="0"/>
              <a:t> </a:t>
            </a:r>
            <a:r>
              <a:rPr spc="-15" dirty="0"/>
              <a:t>Fea</a:t>
            </a:r>
            <a:r>
              <a:rPr dirty="0"/>
              <a:t>t</a:t>
            </a:r>
            <a:r>
              <a:rPr spc="-15" dirty="0"/>
              <a:t>u</a:t>
            </a:r>
            <a:r>
              <a:rPr spc="-5" dirty="0"/>
              <a:t>r</a:t>
            </a:r>
            <a:r>
              <a:rPr spc="-15" dirty="0"/>
              <a:t>es</a:t>
            </a:r>
            <a:endParaRPr lang="en-IN" spc="-15" dirty="0"/>
          </a:p>
          <a:p>
            <a:pPr marL="469900" indent="-457200" eaLnBrk="1" fontAlgn="auto" hangingPunct="1">
              <a:spcBef>
                <a:spcPts val="0"/>
              </a:spcBef>
              <a:spcAft>
                <a:spcPts val="0"/>
              </a:spcAft>
              <a:buFont typeface="Wingdings" panose="05000000000000000000" pitchFamily="2" charset="2"/>
              <a:buChar char="q"/>
              <a:defRPr/>
            </a:pPr>
            <a:r>
              <a:rPr spc="-20" dirty="0"/>
              <a:t>F</a:t>
            </a:r>
            <a:r>
              <a:rPr spc="-10" dirty="0"/>
              <a:t>u</a:t>
            </a:r>
            <a:r>
              <a:rPr spc="-15" dirty="0"/>
              <a:t>ture</a:t>
            </a:r>
            <a:r>
              <a:rPr spc="-5" dirty="0"/>
              <a:t> </a:t>
            </a:r>
            <a:r>
              <a:rPr spc="-15" dirty="0"/>
              <a:t>sc</a:t>
            </a:r>
            <a:r>
              <a:rPr spc="-10" dirty="0"/>
              <a:t>o</a:t>
            </a:r>
            <a:r>
              <a:rPr spc="-15" dirty="0"/>
              <a:t>pe</a:t>
            </a:r>
            <a:endParaRPr lang="en-IN" spc="-15" dirty="0"/>
          </a:p>
          <a:p>
            <a:pPr marL="469900" indent="-457200" eaLnBrk="1" fontAlgn="auto" hangingPunct="1">
              <a:spcBef>
                <a:spcPts val="0"/>
              </a:spcBef>
              <a:spcAft>
                <a:spcPts val="0"/>
              </a:spcAft>
              <a:buFont typeface="Wingdings" panose="05000000000000000000" pitchFamily="2" charset="2"/>
              <a:buChar char="q"/>
              <a:defRPr/>
            </a:pPr>
            <a:r>
              <a:rPr spc="-15" dirty="0"/>
              <a:t>Concl</a:t>
            </a:r>
            <a:r>
              <a:rPr spc="-10" dirty="0"/>
              <a:t>u</a:t>
            </a:r>
            <a:r>
              <a:rPr spc="-15" dirty="0"/>
              <a:t>sion</a:t>
            </a:r>
            <a:endParaRPr lang="en-IN" spc="-15" dirty="0"/>
          </a:p>
          <a:p>
            <a:pPr marL="469900" indent="-457200" eaLnBrk="1" fontAlgn="auto" hangingPunct="1">
              <a:spcBef>
                <a:spcPts val="0"/>
              </a:spcBef>
              <a:spcAft>
                <a:spcPts val="0"/>
              </a:spcAft>
              <a:buFont typeface="Wingdings" panose="05000000000000000000" pitchFamily="2" charset="2"/>
              <a:buChar char="q"/>
              <a:defRPr/>
            </a:pPr>
            <a:r>
              <a:rPr spc="-20" dirty="0"/>
              <a:t>R</a:t>
            </a:r>
            <a:r>
              <a:rPr spc="-30" dirty="0"/>
              <a:t>e</a:t>
            </a:r>
            <a:r>
              <a:rPr spc="-15" dirty="0"/>
              <a:t>fere</a:t>
            </a:r>
            <a:r>
              <a:rPr spc="-5" dirty="0"/>
              <a:t>n</a:t>
            </a:r>
            <a:r>
              <a:rPr spc="-15" dirty="0"/>
              <a:t>ces/Li</a:t>
            </a:r>
            <a:r>
              <a:rPr spc="-10" dirty="0"/>
              <a:t>n</a:t>
            </a:r>
            <a:r>
              <a:rPr spc="-15" dirty="0"/>
              <a:t>ks</a:t>
            </a:r>
            <a:r>
              <a:rPr spc="5" dirty="0"/>
              <a:t> </a:t>
            </a:r>
            <a:r>
              <a:rPr spc="-15" dirty="0"/>
              <a:t>used</a:t>
            </a:r>
          </a:p>
        </p:txBody>
      </p:sp>
    </p:spTree>
    <p:extLst>
      <p:ext uri="{BB962C8B-B14F-4D97-AF65-F5344CB8AC3E}">
        <p14:creationId xmlns:p14="http://schemas.microsoft.com/office/powerpoint/2010/main" val="389324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6342781"/>
            <a:ext cx="2133600" cy="365125"/>
          </a:xfrm>
        </p:spPr>
        <p:txBody>
          <a:bodyPr/>
          <a:lstStyle/>
          <a:p>
            <a:fld id="{8BD8F058-9003-4658-AA47-7D4800AF7EA2}" type="slidenum">
              <a:rPr lang="en-US" smtClean="0"/>
              <a:t>3</a:t>
            </a:fld>
            <a:endParaRPr lang="en-US"/>
          </a:p>
        </p:txBody>
      </p:sp>
      <p:sp>
        <p:nvSpPr>
          <p:cNvPr id="5" name="Content Placeholder 4"/>
          <p:cNvSpPr>
            <a:spLocks noGrp="1"/>
          </p:cNvSpPr>
          <p:nvPr>
            <p:ph idx="1"/>
          </p:nvPr>
        </p:nvSpPr>
        <p:spPr>
          <a:xfrm>
            <a:off x="395536" y="1339298"/>
            <a:ext cx="8226425" cy="5186045"/>
          </a:xfrm>
        </p:spPr>
        <p:txBody>
          <a:bodyPr/>
          <a:lstStyle/>
          <a:p>
            <a:pPr marL="0" indent="0">
              <a:buNone/>
            </a:pPr>
            <a:r>
              <a:rPr lang="en-US" sz="1800" dirty="0"/>
              <a:t>In today's rapidly evolving academic environments, there is an increasing need for streamlined communication and effective event management within universities. Our project, </a:t>
            </a:r>
            <a:r>
              <a:rPr lang="en-US" sz="1800" b="1" dirty="0"/>
              <a:t>Campus Connect</a:t>
            </a:r>
            <a:r>
              <a:rPr lang="en-US" sz="1800" dirty="0"/>
              <a:t>, addresses this need by creating a digital platform that simplifies the interaction between </a:t>
            </a:r>
            <a:r>
              <a:rPr lang="en-US" sz="1800" b="1" dirty="0"/>
              <a:t>students, teachers, and university clubs</a:t>
            </a:r>
            <a:r>
              <a:rPr lang="en-US" sz="1800" dirty="0"/>
              <a:t>.</a:t>
            </a:r>
          </a:p>
          <a:p>
            <a:pPr marL="0" indent="0">
              <a:buNone/>
            </a:pPr>
            <a:r>
              <a:rPr lang="en-US" sz="1800" dirty="0"/>
              <a:t>The system allows:</a:t>
            </a:r>
          </a:p>
          <a:p>
            <a:pPr>
              <a:buFont typeface="Arial" panose="020B0604020202020204" pitchFamily="34" charset="0"/>
              <a:buChar char="•"/>
            </a:pPr>
            <a:r>
              <a:rPr lang="en-US" sz="1800" b="1" dirty="0"/>
              <a:t>Students</a:t>
            </a:r>
            <a:r>
              <a:rPr lang="en-US" sz="1800" dirty="0"/>
              <a:t> to view and join upcoming university events, check their attendance, and submit quizzes.</a:t>
            </a:r>
          </a:p>
          <a:p>
            <a:pPr>
              <a:buFont typeface="Arial" panose="020B0604020202020204" pitchFamily="34" charset="0"/>
              <a:buChar char="•"/>
            </a:pPr>
            <a:r>
              <a:rPr lang="en-US" sz="1800" b="1" dirty="0"/>
              <a:t>Teachers</a:t>
            </a:r>
            <a:r>
              <a:rPr lang="en-US" sz="1800" dirty="0"/>
              <a:t> to manage student attendance, upload quizzes, and view their schedules.</a:t>
            </a:r>
          </a:p>
          <a:p>
            <a:pPr>
              <a:buFont typeface="Arial" panose="020B0604020202020204" pitchFamily="34" charset="0"/>
              <a:buChar char="•"/>
            </a:pPr>
            <a:r>
              <a:rPr lang="en-US" sz="1800" b="1" dirty="0"/>
              <a:t>Clubs</a:t>
            </a:r>
            <a:r>
              <a:rPr lang="en-US" sz="1800" dirty="0"/>
              <a:t> to post events and notices, enhancing student engagement with university activities.</a:t>
            </a:r>
          </a:p>
          <a:p>
            <a:pPr marL="0" indent="0" algn="just">
              <a:buNone/>
            </a:pPr>
            <a:endParaRPr lang="en-IN" sz="2800" dirty="0"/>
          </a:p>
        </p:txBody>
      </p:sp>
      <p:sp>
        <p:nvSpPr>
          <p:cNvPr id="4" name="TextBox 3"/>
          <p:cNvSpPr txBox="1"/>
          <p:nvPr/>
        </p:nvSpPr>
        <p:spPr>
          <a:xfrm>
            <a:off x="683568" y="108783"/>
            <a:ext cx="5400600" cy="584775"/>
          </a:xfrm>
          <a:prstGeom prst="rect">
            <a:avLst/>
          </a:prstGeom>
          <a:noFill/>
        </p:spPr>
        <p:txBody>
          <a:bodyPr wrap="square">
            <a:spAutoFit/>
          </a:bodyPr>
          <a:lstStyle/>
          <a:p>
            <a:pPr algn="ctr" eaLnBrk="0" hangingPunct="0"/>
            <a:r>
              <a:rPr lang="en-IN" sz="3200" b="1" dirty="0">
                <a:latin typeface="Times New Roman" panose="02020603050405020304" pitchFamily="18" charset="0"/>
                <a:cs typeface="Times New Roman" panose="02020603050405020304" pitchFamily="18" charset="0"/>
              </a:rPr>
              <a:t>INTRODUCTION</a:t>
            </a:r>
            <a:endParaRPr lang="en-US" altLang="en-IN" sz="3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229606"/>
            <a:ext cx="3259455" cy="826770"/>
          </a:xfrm>
        </p:spPr>
        <p:txBody>
          <a:bodyPr/>
          <a:lstStyle/>
          <a:p>
            <a:r>
              <a:rPr lang="en-IN" sz="3200" b="1" dirty="0">
                <a:latin typeface="Times New Roman" panose="02020603050405020304" pitchFamily="18" charset="0"/>
                <a:cs typeface="Times New Roman" panose="02020603050405020304" pitchFamily="18" charset="0"/>
              </a:rPr>
              <a:t>ABSTRACT</a:t>
            </a:r>
            <a:br>
              <a:rPr lang="en-IN" sz="3200" b="1" dirty="0">
                <a:latin typeface="Times New Roman" panose="02020603050405020304" pitchFamily="18" charset="0"/>
                <a:cs typeface="Times New Roman" panose="02020603050405020304" pitchFamily="18" charset="0"/>
              </a:rPr>
            </a:br>
            <a:endParaRPr lang="en-US" dirty="0">
              <a:latin typeface="Stencil" panose="040409050D0802020404" pitchFamily="82" charset="0"/>
            </a:endParaRPr>
          </a:p>
        </p:txBody>
      </p:sp>
      <p:sp>
        <p:nvSpPr>
          <p:cNvPr id="3" name="Content Placeholder 2"/>
          <p:cNvSpPr>
            <a:spLocks noGrp="1"/>
          </p:cNvSpPr>
          <p:nvPr>
            <p:ph idx="1"/>
          </p:nvPr>
        </p:nvSpPr>
        <p:spPr>
          <a:xfrm>
            <a:off x="419100" y="1412875"/>
            <a:ext cx="8267700" cy="4943475"/>
          </a:xfrm>
        </p:spPr>
        <p:txBody>
          <a:bodyPr/>
          <a:lstStyle/>
          <a:p>
            <a:pPr marL="0" indent="0" algn="just">
              <a:lnSpc>
                <a:spcPct val="150000"/>
              </a:lnSpc>
              <a:buNone/>
            </a:pPr>
            <a:r>
              <a:rPr lang="en-US" sz="1800" dirty="0"/>
              <a:t>The </a:t>
            </a:r>
            <a:r>
              <a:rPr lang="en-US" sz="1800" b="1" dirty="0"/>
              <a:t>Campus Connect</a:t>
            </a:r>
            <a:r>
              <a:rPr lang="en-US" sz="1800" dirty="0"/>
              <a:t> is an innovative web-based platform aimed at enhancing communication and event management within universities. By providing distinct roles for students, teachers, clubs, and administrators, it enables users to easily access relevant information, participate in events, and manage administrative tasks. The platform supports seamless interaction between students and faculty, simplifying processes like attendance tracking, quiz submissions, and event registrations. With an intuitive user interface and role-specific functionalities, It fosters a collaborative and organized university environment. This project serves as a step towards modernizing campus operations and improving overall efficiency.</a:t>
            </a:r>
          </a:p>
        </p:txBody>
      </p:sp>
      <p:sp>
        <p:nvSpPr>
          <p:cNvPr id="5" name="Slide Number Placeholder 4"/>
          <p:cNvSpPr>
            <a:spLocks noGrp="1"/>
          </p:cNvSpPr>
          <p:nvPr>
            <p:ph type="sldNum" sz="quarter" idx="12"/>
          </p:nvPr>
        </p:nvSpPr>
        <p:spPr/>
        <p:txBody>
          <a:bodyPr/>
          <a:lstStyle/>
          <a:p>
            <a:fld id="{8BD8F058-9003-4658-AA47-7D4800AF7EA2}"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26770"/>
          </a:xfrm>
        </p:spPr>
        <p:txBody>
          <a:bodyPr/>
          <a:lstStyle/>
          <a:p>
            <a:r>
              <a:rPr lang="en-IN" sz="3200" b="1" dirty="0">
                <a:latin typeface="Times New Roman" panose="02020603050405020304" pitchFamily="18" charset="0"/>
                <a:cs typeface="Times New Roman" panose="02020603050405020304" pitchFamily="18" charset="0"/>
              </a:rPr>
              <a:t>PROBLEM STATEMENT</a:t>
            </a:r>
            <a:endParaRPr lang="en-US" dirty="0">
              <a:latin typeface="Stencil" panose="040409050D0802020404" pitchFamily="82" charset="0"/>
            </a:endParaRPr>
          </a:p>
        </p:txBody>
      </p:sp>
      <p:sp>
        <p:nvSpPr>
          <p:cNvPr id="3" name="Content Placeholder 2"/>
          <p:cNvSpPr>
            <a:spLocks noGrp="1"/>
          </p:cNvSpPr>
          <p:nvPr>
            <p:ph idx="1"/>
          </p:nvPr>
        </p:nvSpPr>
        <p:spPr>
          <a:xfrm>
            <a:off x="419100" y="1412875"/>
            <a:ext cx="8267700" cy="2592189"/>
          </a:xfrm>
        </p:spPr>
        <p:txBody>
          <a:bodyPr/>
          <a:lstStyle/>
          <a:p>
            <a:pPr algn="just">
              <a:lnSpc>
                <a:spcPct val="115000"/>
              </a:lnSpc>
              <a:spcBef>
                <a:spcPts val="1200"/>
              </a:spcBef>
              <a:spcAft>
                <a:spcPts val="1200"/>
              </a:spcAft>
            </a:pPr>
            <a:r>
              <a:rPr lang="en-US" sz="1800" dirty="0">
                <a:effectLst/>
                <a:latin typeface="Times New Roman" panose="02020603050405020304" pitchFamily="18" charset="0"/>
                <a:ea typeface="Times New Roman" panose="02020603050405020304" pitchFamily="18" charset="0"/>
              </a:rPr>
              <a:t>Traditional university management often relies on manual processes, paper records, and disconnected systems, leading to inefficiencies and communication delays. This fragmentation makes it difficult for students and teachers to access essential information like attendance, timetables, and academic records. The key issue addressed in this project is the absence of an integrated platform to manage student data, teacher activities, club events, and administrative tasks, resulting in poor communication and operational inefficiencies within the university.</a:t>
            </a:r>
            <a:endParaRPr lang="en-IN" sz="1800" dirty="0">
              <a:effectLst/>
              <a:latin typeface="Arial" panose="020B0604020202020204" pitchFamily="34" charset="0"/>
              <a:ea typeface="Arial" panose="020B0604020202020204" pitchFamily="34" charset="0"/>
            </a:endParaRPr>
          </a:p>
        </p:txBody>
      </p:sp>
      <p:sp>
        <p:nvSpPr>
          <p:cNvPr id="5" name="Slide Number Placeholder 4"/>
          <p:cNvSpPr>
            <a:spLocks noGrp="1"/>
          </p:cNvSpPr>
          <p:nvPr>
            <p:ph type="sldNum" sz="quarter" idx="12"/>
          </p:nvPr>
        </p:nvSpPr>
        <p:spPr/>
        <p:txBody>
          <a:bodyPr/>
          <a:lstStyle/>
          <a:p>
            <a:fld id="{8BD8F058-9003-4658-AA47-7D4800AF7EA2}" type="slidenum">
              <a:rPr lang="en-US" smtClean="0"/>
              <a:t>5</a:t>
            </a:fld>
            <a:endParaRPr lang="en-US"/>
          </a:p>
        </p:txBody>
      </p:sp>
      <p:pic>
        <p:nvPicPr>
          <p:cNvPr id="6" name="Picture 5">
            <a:extLst>
              <a:ext uri="{FF2B5EF4-FFF2-40B4-BE49-F238E27FC236}">
                <a16:creationId xmlns:a16="http://schemas.microsoft.com/office/drawing/2014/main" id="{A87700F7-CC04-B9EA-95B8-0DD9C0C6FCD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19100" y="4398756"/>
            <a:ext cx="3288804" cy="2322719"/>
          </a:xfrm>
          <a:prstGeom prst="rect">
            <a:avLst/>
          </a:prstGeom>
        </p:spPr>
      </p:pic>
    </p:spTree>
    <p:extLst>
      <p:ext uri="{BB962C8B-B14F-4D97-AF65-F5344CB8AC3E}">
        <p14:creationId xmlns:p14="http://schemas.microsoft.com/office/powerpoint/2010/main" val="1810733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26770"/>
          </a:xfrm>
        </p:spPr>
        <p:txBody>
          <a:bodyPr/>
          <a:lstStyle/>
          <a:p>
            <a:r>
              <a:rPr lang="en-IN" sz="3200" b="1" dirty="0">
                <a:latin typeface="Times New Roman" panose="02020603050405020304" pitchFamily="18" charset="0"/>
                <a:cs typeface="Times New Roman" panose="02020603050405020304" pitchFamily="18" charset="0"/>
              </a:rPr>
              <a:t>SDLC MODEL</a:t>
            </a:r>
            <a:endParaRPr lang="en-US" dirty="0">
              <a:latin typeface="Stencil" panose="040409050D0802020404" pitchFamily="82" charset="0"/>
            </a:endParaRPr>
          </a:p>
        </p:txBody>
      </p:sp>
      <p:sp>
        <p:nvSpPr>
          <p:cNvPr id="5" name="Slide Number Placeholder 4"/>
          <p:cNvSpPr>
            <a:spLocks noGrp="1"/>
          </p:cNvSpPr>
          <p:nvPr>
            <p:ph type="sldNum" sz="quarter" idx="12"/>
          </p:nvPr>
        </p:nvSpPr>
        <p:spPr/>
        <p:txBody>
          <a:bodyPr/>
          <a:lstStyle/>
          <a:p>
            <a:fld id="{8BD8F058-9003-4658-AA47-7D4800AF7EA2}" type="slidenum">
              <a:rPr lang="en-US" smtClean="0"/>
              <a:t>6</a:t>
            </a:fld>
            <a:endParaRPr lang="en-US"/>
          </a:p>
        </p:txBody>
      </p:sp>
      <p:sp>
        <p:nvSpPr>
          <p:cNvPr id="8" name="object 2">
            <a:extLst>
              <a:ext uri="{FF2B5EF4-FFF2-40B4-BE49-F238E27FC236}">
                <a16:creationId xmlns:a16="http://schemas.microsoft.com/office/drawing/2014/main" id="{83856FB8-C092-6460-465E-029B44A8C0E5}"/>
              </a:ext>
            </a:extLst>
          </p:cNvPr>
          <p:cNvSpPr>
            <a:spLocks noChangeArrowheads="1"/>
          </p:cNvSpPr>
          <p:nvPr/>
        </p:nvSpPr>
        <p:spPr bwMode="auto">
          <a:xfrm>
            <a:off x="487425" y="1052736"/>
            <a:ext cx="8169150" cy="525601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defPPr>
              <a:defRPr lang="de-DE"/>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151400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26770"/>
          </a:xfrm>
        </p:spPr>
        <p:txBody>
          <a:bodyPr/>
          <a:lstStyle/>
          <a:p>
            <a:r>
              <a:rPr lang="en-IN" b="1" dirty="0"/>
              <a:t>TECHNICAL DETAILS</a:t>
            </a:r>
            <a:endParaRPr lang="en-US" dirty="0">
              <a:latin typeface="Stencil" panose="040409050D0802020404" pitchFamily="82" charset="0"/>
            </a:endParaRPr>
          </a:p>
        </p:txBody>
      </p:sp>
      <p:sp>
        <p:nvSpPr>
          <p:cNvPr id="3" name="Content Placeholder 2"/>
          <p:cNvSpPr>
            <a:spLocks noGrp="1"/>
          </p:cNvSpPr>
          <p:nvPr>
            <p:ph idx="1"/>
          </p:nvPr>
        </p:nvSpPr>
        <p:spPr>
          <a:xfrm>
            <a:off x="410837" y="1124744"/>
            <a:ext cx="8267700" cy="2016125"/>
          </a:xfrm>
        </p:spPr>
        <p:txBody>
          <a:bodyPr/>
          <a:lstStyle/>
          <a:p>
            <a:pPr marL="0" indent="0" algn="l">
              <a:buNone/>
            </a:pPr>
            <a:r>
              <a:rPr lang="en-IN" sz="1800" b="1" u="sng" dirty="0">
                <a:solidFill>
                  <a:srgbClr val="0D0D0D"/>
                </a:solidFill>
                <a:highlight>
                  <a:srgbClr val="FFFFFF"/>
                </a:highlight>
              </a:rPr>
              <a:t>HTML:</a:t>
            </a:r>
          </a:p>
          <a:p>
            <a:pPr algn="l">
              <a:buFont typeface="Arial" panose="020B0604020202020204" pitchFamily="34" charset="0"/>
              <a:buChar char="•"/>
            </a:pPr>
            <a:r>
              <a:rPr lang="en-IN" sz="1400" dirty="0">
                <a:solidFill>
                  <a:srgbClr val="0D0D0D"/>
                </a:solidFill>
                <a:highlight>
                  <a:srgbClr val="FFFFFF"/>
                </a:highlight>
              </a:rPr>
              <a:t>Markup language for creating the structure of web pages.</a:t>
            </a:r>
          </a:p>
          <a:p>
            <a:pPr algn="l">
              <a:buFont typeface="Arial" panose="020B0604020202020204" pitchFamily="34" charset="0"/>
              <a:buChar char="•"/>
            </a:pPr>
            <a:r>
              <a:rPr lang="en-IN" sz="1400" dirty="0">
                <a:solidFill>
                  <a:srgbClr val="0D0D0D"/>
                </a:solidFill>
                <a:highlight>
                  <a:srgbClr val="FFFFFF"/>
                </a:highlight>
              </a:rPr>
              <a:t>Utilizes elements like &lt;div&gt;, &lt;p&gt;, &lt;</a:t>
            </a:r>
            <a:r>
              <a:rPr lang="en-IN" sz="1400" dirty="0" err="1">
                <a:solidFill>
                  <a:srgbClr val="0D0D0D"/>
                </a:solidFill>
                <a:highlight>
                  <a:srgbClr val="FFFFFF"/>
                </a:highlight>
              </a:rPr>
              <a:t>img</a:t>
            </a:r>
            <a:r>
              <a:rPr lang="en-IN" sz="1400" dirty="0">
                <a:solidFill>
                  <a:srgbClr val="0D0D0D"/>
                </a:solidFill>
                <a:highlight>
                  <a:srgbClr val="FFFFFF"/>
                </a:highlight>
              </a:rPr>
              <a:t>&gt; to organize content.</a:t>
            </a:r>
          </a:p>
          <a:p>
            <a:pPr algn="l">
              <a:buFont typeface="Arial" panose="020B0604020202020204" pitchFamily="34" charset="0"/>
              <a:buChar char="•"/>
            </a:pPr>
            <a:r>
              <a:rPr lang="en-IN" sz="1400" dirty="0">
                <a:solidFill>
                  <a:srgbClr val="0D0D0D"/>
                </a:solidFill>
                <a:highlight>
                  <a:srgbClr val="FFFFFF"/>
                </a:highlight>
              </a:rPr>
              <a:t>Forms for user input, with various input types like text, password, etc.</a:t>
            </a:r>
          </a:p>
          <a:p>
            <a:pPr algn="l">
              <a:buFont typeface="Arial" panose="020B0604020202020204" pitchFamily="34" charset="0"/>
              <a:buChar char="•"/>
            </a:pPr>
            <a:r>
              <a:rPr lang="en-IN" sz="1400" dirty="0">
                <a:solidFill>
                  <a:srgbClr val="0D0D0D"/>
                </a:solidFill>
                <a:highlight>
                  <a:srgbClr val="FFFFFF"/>
                </a:highlight>
              </a:rPr>
              <a:t>Semantics for accessibility and SEO.</a:t>
            </a:r>
          </a:p>
          <a:p>
            <a:pPr algn="l">
              <a:buFont typeface="Arial" panose="020B0604020202020204" pitchFamily="34" charset="0"/>
              <a:buChar char="•"/>
            </a:pPr>
            <a:endParaRPr lang="en-IN" sz="1400" dirty="0">
              <a:solidFill>
                <a:srgbClr val="0D0D0D"/>
              </a:solidFill>
              <a:highlight>
                <a:srgbClr val="FFFFFF"/>
              </a:highlight>
            </a:endParaRPr>
          </a:p>
          <a:p>
            <a:pPr marL="0" indent="0" algn="l">
              <a:buNone/>
            </a:pPr>
            <a:r>
              <a:rPr lang="en-IN" sz="1800" b="1" u="sng" dirty="0">
                <a:solidFill>
                  <a:srgbClr val="0D0D0D"/>
                </a:solidFill>
                <a:highlight>
                  <a:srgbClr val="FFFFFF"/>
                </a:highlight>
              </a:rPr>
              <a:t>CSS:</a:t>
            </a:r>
          </a:p>
          <a:p>
            <a:pPr algn="l">
              <a:buFont typeface="Arial" panose="020B0604020202020204" pitchFamily="34" charset="0"/>
              <a:buChar char="•"/>
            </a:pPr>
            <a:r>
              <a:rPr lang="en-IN" sz="1400" dirty="0">
                <a:solidFill>
                  <a:srgbClr val="0D0D0D"/>
                </a:solidFill>
                <a:highlight>
                  <a:srgbClr val="FFFFFF"/>
                </a:highlight>
              </a:rPr>
              <a:t>Style sheet language for styling HTML elements.</a:t>
            </a:r>
          </a:p>
          <a:p>
            <a:pPr algn="l">
              <a:buFont typeface="Arial" panose="020B0604020202020204" pitchFamily="34" charset="0"/>
              <a:buChar char="•"/>
            </a:pPr>
            <a:r>
              <a:rPr lang="en-IN" sz="1400" dirty="0">
                <a:solidFill>
                  <a:srgbClr val="0D0D0D"/>
                </a:solidFill>
                <a:highlight>
                  <a:srgbClr val="FFFFFF"/>
                </a:highlight>
              </a:rPr>
              <a:t>Box model for layout: content, padding, border, margin.</a:t>
            </a:r>
          </a:p>
          <a:p>
            <a:pPr algn="l">
              <a:buFont typeface="Arial" panose="020B0604020202020204" pitchFamily="34" charset="0"/>
              <a:buChar char="•"/>
            </a:pPr>
            <a:r>
              <a:rPr lang="en-IN" sz="1400" dirty="0">
                <a:solidFill>
                  <a:srgbClr val="0D0D0D"/>
                </a:solidFill>
                <a:highlight>
                  <a:srgbClr val="FFFFFF"/>
                </a:highlight>
              </a:rPr>
              <a:t>Selectors and specificity for targeting elements.</a:t>
            </a:r>
          </a:p>
          <a:p>
            <a:pPr algn="l">
              <a:buFont typeface="Arial" panose="020B0604020202020204" pitchFamily="34" charset="0"/>
              <a:buChar char="•"/>
            </a:pPr>
            <a:r>
              <a:rPr lang="en-IN" sz="1400" dirty="0">
                <a:solidFill>
                  <a:srgbClr val="0D0D0D"/>
                </a:solidFill>
                <a:highlight>
                  <a:srgbClr val="FFFFFF"/>
                </a:highlight>
              </a:rPr>
              <a:t>Layout techniques like positioning, display, flexbox, and grid.</a:t>
            </a:r>
          </a:p>
          <a:p>
            <a:pPr algn="l">
              <a:buFont typeface="Arial" panose="020B0604020202020204" pitchFamily="34" charset="0"/>
              <a:buChar char="•"/>
            </a:pPr>
            <a:r>
              <a:rPr lang="en-IN" sz="1400" dirty="0">
                <a:solidFill>
                  <a:srgbClr val="0D0D0D"/>
                </a:solidFill>
                <a:highlight>
                  <a:srgbClr val="FFFFFF"/>
                </a:highlight>
              </a:rPr>
              <a:t>Responsive design with media queries.</a:t>
            </a:r>
          </a:p>
          <a:p>
            <a:pPr algn="l">
              <a:buFont typeface="Arial" panose="020B0604020202020204" pitchFamily="34" charset="0"/>
              <a:buChar char="•"/>
            </a:pPr>
            <a:endParaRPr lang="en-IN" sz="1400" dirty="0">
              <a:solidFill>
                <a:srgbClr val="0D0D0D"/>
              </a:solidFill>
              <a:highlight>
                <a:srgbClr val="FFFFFF"/>
              </a:highlight>
            </a:endParaRPr>
          </a:p>
          <a:p>
            <a:pPr marL="0" indent="0">
              <a:buNone/>
            </a:pPr>
            <a:r>
              <a:rPr lang="en-IN" sz="1800" b="1" u="sng" dirty="0">
                <a:solidFill>
                  <a:srgbClr val="0D0D0D"/>
                </a:solidFill>
                <a:highlight>
                  <a:srgbClr val="FFFFFF"/>
                </a:highlight>
              </a:rPr>
              <a:t>EJS Template:</a:t>
            </a:r>
          </a:p>
          <a:p>
            <a:pPr>
              <a:buFont typeface="Arial" panose="020B0604020202020204" pitchFamily="34" charset="0"/>
              <a:buChar char="•"/>
            </a:pPr>
            <a:r>
              <a:rPr lang="en-US" sz="1400" dirty="0"/>
              <a:t>Dynamic rendering for HTML content based on server-side data.</a:t>
            </a:r>
          </a:p>
          <a:p>
            <a:pPr>
              <a:buFont typeface="Arial" panose="020B0604020202020204" pitchFamily="34" charset="0"/>
              <a:buChar char="•"/>
            </a:pPr>
            <a:r>
              <a:rPr lang="en-US" sz="1400" dirty="0"/>
              <a:t>Supports partial templates for reusable components like headers and footers.</a:t>
            </a:r>
          </a:p>
          <a:p>
            <a:pPr>
              <a:buFont typeface="Arial" panose="020B0604020202020204" pitchFamily="34" charset="0"/>
              <a:buChar char="•"/>
            </a:pPr>
            <a:r>
              <a:rPr lang="en-US" sz="1400" dirty="0"/>
              <a:t>Conditional rendering based on user roles and data.</a:t>
            </a:r>
          </a:p>
          <a:p>
            <a:pPr>
              <a:buFont typeface="Arial" panose="020B0604020202020204" pitchFamily="34" charset="0"/>
              <a:buChar char="•"/>
            </a:pPr>
            <a:r>
              <a:rPr lang="en-US" sz="1400" dirty="0"/>
              <a:t>Enables seamless integration of form handling for login and submissions.</a:t>
            </a:r>
          </a:p>
          <a:p>
            <a:pPr>
              <a:buFont typeface="Arial" panose="020B0604020202020204" pitchFamily="34" charset="0"/>
              <a:buChar char="•"/>
            </a:pPr>
            <a:r>
              <a:rPr lang="en-US" sz="1400" dirty="0"/>
              <a:t>Efficient looping through arrays to render dynamic content like notices and events.</a:t>
            </a:r>
          </a:p>
        </p:txBody>
      </p:sp>
      <p:sp>
        <p:nvSpPr>
          <p:cNvPr id="5" name="Slide Number Placeholder 4"/>
          <p:cNvSpPr>
            <a:spLocks noGrp="1"/>
          </p:cNvSpPr>
          <p:nvPr>
            <p:ph type="sldNum" sz="quarter" idx="12"/>
          </p:nvPr>
        </p:nvSpPr>
        <p:spPr/>
        <p:txBody>
          <a:bodyPr/>
          <a:lstStyle/>
          <a:p>
            <a:fld id="{8BD8F058-9003-4658-AA47-7D4800AF7EA2}" type="slidenum">
              <a:rPr lang="en-US" smtClean="0"/>
              <a:t>7</a:t>
            </a:fld>
            <a:endParaRPr lang="en-US"/>
          </a:p>
        </p:txBody>
      </p:sp>
      <p:pic>
        <p:nvPicPr>
          <p:cNvPr id="7" name="Picture 6">
            <a:extLst>
              <a:ext uri="{FF2B5EF4-FFF2-40B4-BE49-F238E27FC236}">
                <a16:creationId xmlns:a16="http://schemas.microsoft.com/office/drawing/2014/main" id="{01D74A48-1754-C997-7C44-E72497F289D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34706" y="904140"/>
            <a:ext cx="1960079" cy="1786558"/>
          </a:xfrm>
          <a:prstGeom prst="rect">
            <a:avLst/>
          </a:prstGeom>
        </p:spPr>
      </p:pic>
      <p:pic>
        <p:nvPicPr>
          <p:cNvPr id="9" name="Picture 8">
            <a:extLst>
              <a:ext uri="{FF2B5EF4-FFF2-40B4-BE49-F238E27FC236}">
                <a16:creationId xmlns:a16="http://schemas.microsoft.com/office/drawing/2014/main" id="{CD070A8B-5FB7-67E8-842D-C5AA3D63954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16914" y="2757562"/>
            <a:ext cx="1997063" cy="1919140"/>
          </a:xfrm>
          <a:prstGeom prst="rect">
            <a:avLst/>
          </a:prstGeom>
        </p:spPr>
      </p:pic>
      <p:pic>
        <p:nvPicPr>
          <p:cNvPr id="8" name="Picture 7">
            <a:extLst>
              <a:ext uri="{FF2B5EF4-FFF2-40B4-BE49-F238E27FC236}">
                <a16:creationId xmlns:a16="http://schemas.microsoft.com/office/drawing/2014/main" id="{C44471B5-5A7E-454A-1FAC-725B7B240A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0232" y="4820517"/>
            <a:ext cx="2133600" cy="1201039"/>
          </a:xfrm>
          <a:prstGeom prst="rect">
            <a:avLst/>
          </a:prstGeom>
        </p:spPr>
      </p:pic>
    </p:spTree>
    <p:extLst>
      <p:ext uri="{BB962C8B-B14F-4D97-AF65-F5344CB8AC3E}">
        <p14:creationId xmlns:p14="http://schemas.microsoft.com/office/powerpoint/2010/main" val="813218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26770"/>
          </a:xfrm>
        </p:spPr>
        <p:txBody>
          <a:bodyPr/>
          <a:lstStyle/>
          <a:p>
            <a:r>
              <a:rPr lang="en-IN" b="1" dirty="0"/>
              <a:t>TECHNICAL DETAILS</a:t>
            </a:r>
            <a:endParaRPr lang="en-US" dirty="0">
              <a:latin typeface="Stencil" panose="040409050D0802020404" pitchFamily="82" charset="0"/>
            </a:endParaRPr>
          </a:p>
        </p:txBody>
      </p:sp>
      <p:sp>
        <p:nvSpPr>
          <p:cNvPr id="3" name="Content Placeholder 2"/>
          <p:cNvSpPr>
            <a:spLocks noGrp="1"/>
          </p:cNvSpPr>
          <p:nvPr>
            <p:ph idx="1"/>
          </p:nvPr>
        </p:nvSpPr>
        <p:spPr>
          <a:xfrm>
            <a:off x="465463" y="1736859"/>
            <a:ext cx="8267700" cy="1617025"/>
          </a:xfrm>
        </p:spPr>
        <p:txBody>
          <a:bodyPr/>
          <a:lstStyle/>
          <a:p>
            <a:pPr marL="0" indent="0" algn="l">
              <a:buNone/>
            </a:pPr>
            <a:r>
              <a:rPr lang="en-IN" sz="1800" b="1" u="sng" dirty="0">
                <a:solidFill>
                  <a:srgbClr val="0D0D0D"/>
                </a:solidFill>
                <a:highlight>
                  <a:srgbClr val="FFFFFF"/>
                </a:highlight>
              </a:rPr>
              <a:t>MongoDB:</a:t>
            </a:r>
          </a:p>
          <a:p>
            <a:r>
              <a:rPr lang="en-IN" sz="1400" dirty="0">
                <a:solidFill>
                  <a:srgbClr val="0D0D0D"/>
                </a:solidFill>
                <a:highlight>
                  <a:srgbClr val="FFFFFF"/>
                </a:highlight>
              </a:rPr>
              <a:t>NoSQL database designed for handling large volumes of data.</a:t>
            </a:r>
          </a:p>
          <a:p>
            <a:r>
              <a:rPr lang="en-IN" sz="1400" dirty="0">
                <a:solidFill>
                  <a:srgbClr val="0D0D0D"/>
                </a:solidFill>
                <a:highlight>
                  <a:srgbClr val="FFFFFF"/>
                </a:highlight>
              </a:rPr>
              <a:t>Uses flexible, JSON-like documents to store data.</a:t>
            </a:r>
          </a:p>
          <a:p>
            <a:r>
              <a:rPr lang="en-IN" sz="1400" dirty="0">
                <a:solidFill>
                  <a:srgbClr val="0D0D0D"/>
                </a:solidFill>
                <a:highlight>
                  <a:srgbClr val="FFFFFF"/>
                </a:highlight>
              </a:rPr>
              <a:t>Supports dynamic schemas, allowing easy updates to data structure.</a:t>
            </a:r>
          </a:p>
          <a:p>
            <a:r>
              <a:rPr lang="en-IN" sz="1400" dirty="0">
                <a:solidFill>
                  <a:srgbClr val="0D0D0D"/>
                </a:solidFill>
                <a:highlight>
                  <a:srgbClr val="FFFFFF"/>
                </a:highlight>
              </a:rPr>
              <a:t>Provides horizontal scaling for managing distributed data.</a:t>
            </a:r>
          </a:p>
          <a:p>
            <a:r>
              <a:rPr lang="en-IN" sz="1400" dirty="0">
                <a:solidFill>
                  <a:srgbClr val="0D0D0D"/>
                </a:solidFill>
                <a:highlight>
                  <a:srgbClr val="FFFFFF"/>
                </a:highlight>
              </a:rPr>
              <a:t>Facilitates fast queries and indexing for efficient data retrieval.</a:t>
            </a:r>
          </a:p>
          <a:p>
            <a:pPr marL="0" indent="0" algn="l">
              <a:buNone/>
            </a:pPr>
            <a:endParaRPr lang="en-IN" sz="1800" b="1" u="sng" dirty="0">
              <a:solidFill>
                <a:srgbClr val="0D0D0D"/>
              </a:solidFill>
              <a:highlight>
                <a:srgbClr val="FFFFFF"/>
              </a:highlight>
            </a:endParaRPr>
          </a:p>
        </p:txBody>
      </p:sp>
      <p:sp>
        <p:nvSpPr>
          <p:cNvPr id="5" name="Slide Number Placeholder 4"/>
          <p:cNvSpPr>
            <a:spLocks noGrp="1"/>
          </p:cNvSpPr>
          <p:nvPr>
            <p:ph type="sldNum" sz="quarter" idx="12"/>
          </p:nvPr>
        </p:nvSpPr>
        <p:spPr/>
        <p:txBody>
          <a:bodyPr/>
          <a:lstStyle/>
          <a:p>
            <a:fld id="{8BD8F058-9003-4658-AA47-7D4800AF7EA2}" type="slidenum">
              <a:rPr lang="en-US" smtClean="0"/>
              <a:t>8</a:t>
            </a:fld>
            <a:endParaRPr lang="en-US"/>
          </a:p>
        </p:txBody>
      </p:sp>
      <p:pic>
        <p:nvPicPr>
          <p:cNvPr id="6" name="Picture 5">
            <a:extLst>
              <a:ext uri="{FF2B5EF4-FFF2-40B4-BE49-F238E27FC236}">
                <a16:creationId xmlns:a16="http://schemas.microsoft.com/office/drawing/2014/main" id="{782876A8-F4DC-C769-F58C-4BB0607646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72998" y="2088831"/>
            <a:ext cx="1912666" cy="637555"/>
          </a:xfrm>
          <a:prstGeom prst="rect">
            <a:avLst/>
          </a:prstGeom>
        </p:spPr>
      </p:pic>
      <p:sp>
        <p:nvSpPr>
          <p:cNvPr id="10" name="Content Placeholder 2">
            <a:extLst>
              <a:ext uri="{FF2B5EF4-FFF2-40B4-BE49-F238E27FC236}">
                <a16:creationId xmlns:a16="http://schemas.microsoft.com/office/drawing/2014/main" id="{02EEDB12-E2F9-D1A6-8B78-AF6C2691D381}"/>
              </a:ext>
            </a:extLst>
          </p:cNvPr>
          <p:cNvSpPr txBox="1">
            <a:spLocks/>
          </p:cNvSpPr>
          <p:nvPr/>
        </p:nvSpPr>
        <p:spPr bwMode="auto">
          <a:xfrm>
            <a:off x="438150" y="1046652"/>
            <a:ext cx="8267700" cy="63755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IN" sz="3600" b="1" u="sng" dirty="0">
                <a:solidFill>
                  <a:srgbClr val="0D0D0D"/>
                </a:solidFill>
                <a:highlight>
                  <a:srgbClr val="FFFFFF"/>
                </a:highlight>
                <a:latin typeface="Stencil" panose="040409050D0802020404" pitchFamily="82" charset="0"/>
              </a:rPr>
              <a:t>Backend</a:t>
            </a:r>
          </a:p>
          <a:p>
            <a:pPr marL="0" indent="0">
              <a:buNone/>
            </a:pPr>
            <a:endParaRPr lang="en-IN" sz="2800" dirty="0">
              <a:solidFill>
                <a:srgbClr val="0D0D0D"/>
              </a:solidFill>
              <a:highlight>
                <a:srgbClr val="FFFFFF"/>
              </a:highlight>
              <a:latin typeface="Stencil" panose="040409050D0802020404" pitchFamily="82" charset="0"/>
            </a:endParaRPr>
          </a:p>
          <a:p>
            <a:pPr marL="0" indent="0">
              <a:buFont typeface="Arial" panose="020B0604020202020204" pitchFamily="34" charset="0"/>
              <a:buNone/>
            </a:pPr>
            <a:endParaRPr lang="en-IN" sz="3600" b="1" u="sng" dirty="0">
              <a:solidFill>
                <a:srgbClr val="0D0D0D"/>
              </a:solidFill>
              <a:highlight>
                <a:srgbClr val="FFFFFF"/>
              </a:highlight>
              <a:latin typeface="Stencil" panose="040409050D0802020404" pitchFamily="82" charset="0"/>
            </a:endParaRPr>
          </a:p>
        </p:txBody>
      </p:sp>
      <p:sp>
        <p:nvSpPr>
          <p:cNvPr id="4" name="Content Placeholder 2">
            <a:extLst>
              <a:ext uri="{FF2B5EF4-FFF2-40B4-BE49-F238E27FC236}">
                <a16:creationId xmlns:a16="http://schemas.microsoft.com/office/drawing/2014/main" id="{DB95AF67-FD91-26D3-25F9-B212683B72B7}"/>
              </a:ext>
            </a:extLst>
          </p:cNvPr>
          <p:cNvSpPr txBox="1">
            <a:spLocks/>
          </p:cNvSpPr>
          <p:nvPr/>
        </p:nvSpPr>
        <p:spPr bwMode="auto">
          <a:xfrm>
            <a:off x="465463" y="3504117"/>
            <a:ext cx="6698825" cy="161702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IN" sz="1800" b="1" u="sng" dirty="0">
                <a:solidFill>
                  <a:srgbClr val="0D0D0D"/>
                </a:solidFill>
                <a:highlight>
                  <a:srgbClr val="FFFFFF"/>
                </a:highlight>
              </a:rPr>
              <a:t>Express:</a:t>
            </a:r>
          </a:p>
          <a:p>
            <a:r>
              <a:rPr lang="en-US" sz="1400" dirty="0">
                <a:solidFill>
                  <a:srgbClr val="0D0D0D"/>
                </a:solidFill>
                <a:highlight>
                  <a:srgbClr val="FFFFFF"/>
                </a:highlight>
              </a:rPr>
              <a:t>Express is a minimal and flexible Node.js web application framework</a:t>
            </a:r>
          </a:p>
          <a:p>
            <a:pPr marL="0" indent="0">
              <a:buNone/>
            </a:pPr>
            <a:r>
              <a:rPr lang="en-US" sz="1400" dirty="0">
                <a:solidFill>
                  <a:srgbClr val="0D0D0D"/>
                </a:solidFill>
                <a:highlight>
                  <a:srgbClr val="FFFFFF"/>
                </a:highlight>
              </a:rPr>
              <a:t>        that provides a robust set of features for web and mobile applications.</a:t>
            </a:r>
          </a:p>
          <a:p>
            <a:r>
              <a:rPr lang="en-US" sz="1400" dirty="0">
                <a:solidFill>
                  <a:srgbClr val="0D0D0D"/>
                </a:solidFill>
                <a:highlight>
                  <a:srgbClr val="FFFFFF"/>
                </a:highlight>
              </a:rPr>
              <a:t>Express is a lightweight and flexible routing framework with minimal </a:t>
            </a:r>
          </a:p>
          <a:p>
            <a:pPr marL="0" indent="0">
              <a:buNone/>
            </a:pPr>
            <a:r>
              <a:rPr lang="en-US" sz="1400" dirty="0">
                <a:solidFill>
                  <a:srgbClr val="0D0D0D"/>
                </a:solidFill>
                <a:highlight>
                  <a:srgbClr val="FFFFFF"/>
                </a:highlight>
              </a:rPr>
              <a:t>        core features meant to be augmented through the use of Express middleware modules.</a:t>
            </a:r>
            <a:endParaRPr lang="en-IN" sz="1400" dirty="0">
              <a:solidFill>
                <a:srgbClr val="0D0D0D"/>
              </a:solidFill>
              <a:highlight>
                <a:srgbClr val="FFFFFF"/>
              </a:highlight>
            </a:endParaRPr>
          </a:p>
        </p:txBody>
      </p:sp>
      <p:pic>
        <p:nvPicPr>
          <p:cNvPr id="8" name="Picture 7">
            <a:extLst>
              <a:ext uri="{FF2B5EF4-FFF2-40B4-BE49-F238E27FC236}">
                <a16:creationId xmlns:a16="http://schemas.microsoft.com/office/drawing/2014/main" id="{D65DD5E5-5C1D-9C77-BA4F-F788A85B908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22072" b="22072"/>
          <a:stretch/>
        </p:blipFill>
        <p:spPr>
          <a:xfrm>
            <a:off x="6813545" y="3752695"/>
            <a:ext cx="1672119" cy="933979"/>
          </a:xfrm>
          <a:prstGeom prst="rect">
            <a:avLst/>
          </a:prstGeom>
          <a:ln>
            <a:noFill/>
          </a:ln>
          <a:effectLst>
            <a:softEdge rad="112500"/>
          </a:effectLst>
        </p:spPr>
      </p:pic>
      <p:sp>
        <p:nvSpPr>
          <p:cNvPr id="11" name="Content Placeholder 2">
            <a:extLst>
              <a:ext uri="{FF2B5EF4-FFF2-40B4-BE49-F238E27FC236}">
                <a16:creationId xmlns:a16="http://schemas.microsoft.com/office/drawing/2014/main" id="{4D8277EA-1EF7-5B0E-FB25-4CFA03432D3B}"/>
              </a:ext>
            </a:extLst>
          </p:cNvPr>
          <p:cNvSpPr txBox="1">
            <a:spLocks/>
          </p:cNvSpPr>
          <p:nvPr/>
        </p:nvSpPr>
        <p:spPr bwMode="auto">
          <a:xfrm>
            <a:off x="438150" y="5085485"/>
            <a:ext cx="6698825" cy="119626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200" kern="12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IN" sz="1800" b="1" u="sng" dirty="0">
                <a:solidFill>
                  <a:srgbClr val="0D0D0D"/>
                </a:solidFill>
                <a:highlight>
                  <a:srgbClr val="FFFFFF"/>
                </a:highlight>
              </a:rPr>
              <a:t>Postman:</a:t>
            </a:r>
          </a:p>
          <a:p>
            <a:r>
              <a:rPr lang="en-US" sz="1400" dirty="0">
                <a:solidFill>
                  <a:srgbClr val="0D0D0D"/>
                </a:solidFill>
                <a:highlight>
                  <a:srgbClr val="FFFFFF"/>
                </a:highlight>
              </a:rPr>
              <a:t>Postman is a global software company that offers an API platform for developers to design, build, test, and collaborate on APIs. </a:t>
            </a:r>
          </a:p>
          <a:p>
            <a:pPr marL="0" indent="0">
              <a:buNone/>
            </a:pPr>
            <a:endParaRPr lang="en-IN" sz="1400" dirty="0">
              <a:solidFill>
                <a:srgbClr val="0D0D0D"/>
              </a:solidFill>
              <a:highlight>
                <a:srgbClr val="FFFFFF"/>
              </a:highlight>
            </a:endParaRPr>
          </a:p>
        </p:txBody>
      </p:sp>
      <p:pic>
        <p:nvPicPr>
          <p:cNvPr id="13" name="Picture 12">
            <a:extLst>
              <a:ext uri="{FF2B5EF4-FFF2-40B4-BE49-F238E27FC236}">
                <a16:creationId xmlns:a16="http://schemas.microsoft.com/office/drawing/2014/main" id="{1242BEC2-0D5F-4E37-BEF3-D598DE11C1DD}"/>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948264" y="5308992"/>
            <a:ext cx="1346231" cy="1067519"/>
          </a:xfrm>
          <a:prstGeom prst="rect">
            <a:avLst/>
          </a:prstGeom>
          <a:ln>
            <a:noFill/>
          </a:ln>
          <a:effectLst>
            <a:softEdge rad="112500"/>
          </a:effectLst>
        </p:spPr>
      </p:pic>
    </p:spTree>
    <p:extLst>
      <p:ext uri="{BB962C8B-B14F-4D97-AF65-F5344CB8AC3E}">
        <p14:creationId xmlns:p14="http://schemas.microsoft.com/office/powerpoint/2010/main" val="605331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16216" cy="838200"/>
          </a:xfrm>
        </p:spPr>
        <p:txBody>
          <a:bodyPr/>
          <a:lstStyle/>
          <a:p>
            <a:r>
              <a:rPr lang="en-IN" sz="3200" b="1" dirty="0">
                <a:latin typeface="Times New Roman" panose="02020603050405020304" pitchFamily="18" charset="0"/>
                <a:cs typeface="Times New Roman" panose="02020603050405020304" pitchFamily="18" charset="0"/>
              </a:rPr>
              <a:t>KEY FEATURES</a:t>
            </a:r>
            <a:endParaRPr lang="en-US" dirty="0">
              <a:latin typeface="Stencil" panose="040409050D0802020404" pitchFamily="82" charset="0"/>
            </a:endParaRPr>
          </a:p>
        </p:txBody>
      </p:sp>
      <p:sp>
        <p:nvSpPr>
          <p:cNvPr id="3" name="Content Placeholder 2"/>
          <p:cNvSpPr>
            <a:spLocks noGrp="1"/>
          </p:cNvSpPr>
          <p:nvPr>
            <p:ph idx="1"/>
          </p:nvPr>
        </p:nvSpPr>
        <p:spPr>
          <a:xfrm>
            <a:off x="325522" y="1052735"/>
            <a:ext cx="5832648" cy="5668739"/>
          </a:xfrm>
        </p:spPr>
        <p:txBody>
          <a:bodyPr/>
          <a:lstStyle/>
          <a:p>
            <a:pPr marL="0" indent="0" algn="l">
              <a:lnSpc>
                <a:spcPct val="150000"/>
              </a:lnSpc>
              <a:buNone/>
            </a:pPr>
            <a:r>
              <a:rPr lang="en-US" sz="1600" i="0" dirty="0">
                <a:solidFill>
                  <a:srgbClr val="0D0D0D"/>
                </a:solidFill>
                <a:effectLst/>
                <a:highlight>
                  <a:srgbClr val="FFFFFF"/>
                </a:highlight>
                <a:latin typeface="Calibri" panose="020F0502020204030204" pitchFamily="34" charset="0"/>
                <a:cs typeface="Calibri" panose="020F0502020204030204" pitchFamily="34" charset="0"/>
              </a:rPr>
              <a:t> </a:t>
            </a:r>
            <a:r>
              <a:rPr lang="en-US" sz="1600" b="1" i="0" dirty="0">
                <a:solidFill>
                  <a:srgbClr val="0D0D0D"/>
                </a:solidFill>
                <a:effectLst/>
                <a:highlight>
                  <a:srgbClr val="FFFFFF"/>
                </a:highlight>
              </a:rPr>
              <a:t>User </a:t>
            </a:r>
            <a:r>
              <a:rPr lang="en-US" sz="1600" b="1" dirty="0">
                <a:solidFill>
                  <a:srgbClr val="0D0D0D"/>
                </a:solidFill>
                <a:highlight>
                  <a:srgbClr val="FFFFFF"/>
                </a:highlight>
              </a:rPr>
              <a:t>Roles</a:t>
            </a:r>
            <a:r>
              <a:rPr lang="en-US" sz="1600" i="0" dirty="0">
                <a:solidFill>
                  <a:srgbClr val="0D0D0D"/>
                </a:solidFill>
                <a:effectLst/>
                <a:highlight>
                  <a:srgbClr val="FFFFFF"/>
                </a:highlight>
              </a:rPr>
              <a:t>:</a:t>
            </a:r>
          </a:p>
          <a:p>
            <a:pPr algn="l">
              <a:lnSpc>
                <a:spcPct val="150000"/>
              </a:lnSpc>
              <a:buFont typeface="Arial" panose="020B0604020202020204" pitchFamily="34" charset="0"/>
              <a:buChar char="•"/>
            </a:pPr>
            <a:r>
              <a:rPr lang="en-US" sz="1400" dirty="0"/>
              <a:t>Separate dashboards for students, teachers, clubs, and admin, providing role-based access</a:t>
            </a:r>
            <a:r>
              <a:rPr lang="en-US" sz="1400" i="0" dirty="0">
                <a:solidFill>
                  <a:srgbClr val="0D0D0D"/>
                </a:solidFill>
                <a:effectLst/>
                <a:highlight>
                  <a:srgbClr val="FFFFFF"/>
                </a:highlight>
              </a:rPr>
              <a:t>.</a:t>
            </a:r>
          </a:p>
          <a:p>
            <a:pPr marL="0" indent="0" algn="l">
              <a:lnSpc>
                <a:spcPct val="150000"/>
              </a:lnSpc>
              <a:buNone/>
            </a:pPr>
            <a:r>
              <a:rPr lang="en-IN" sz="1600" b="1" dirty="0">
                <a:solidFill>
                  <a:srgbClr val="0D0D0D"/>
                </a:solidFill>
                <a:highlight>
                  <a:srgbClr val="FFFFFF"/>
                </a:highlight>
              </a:rPr>
              <a:t>Event Management</a:t>
            </a:r>
            <a:r>
              <a:rPr lang="en-US" sz="1600" b="1" dirty="0">
                <a:solidFill>
                  <a:srgbClr val="0D0D0D"/>
                </a:solidFill>
                <a:highlight>
                  <a:srgbClr val="FFFFFF"/>
                </a:highlight>
              </a:rPr>
              <a:t>:</a:t>
            </a:r>
          </a:p>
          <a:p>
            <a:pPr>
              <a:lnSpc>
                <a:spcPct val="150000"/>
              </a:lnSpc>
            </a:pPr>
            <a:r>
              <a:rPr lang="en-US" sz="1400" dirty="0"/>
              <a:t>Clubs can post events, and students can register directly through the platform.</a:t>
            </a:r>
          </a:p>
          <a:p>
            <a:pPr marL="0" indent="0">
              <a:lnSpc>
                <a:spcPct val="150000"/>
              </a:lnSpc>
              <a:buNone/>
            </a:pPr>
            <a:r>
              <a:rPr lang="en-IN" sz="1600" b="1" i="0" dirty="0">
                <a:solidFill>
                  <a:srgbClr val="0D0D0D"/>
                </a:solidFill>
                <a:effectLst/>
                <a:highlight>
                  <a:srgbClr val="FFFFFF"/>
                </a:highlight>
              </a:rPr>
              <a:t>Attendance &amp; Quizzes</a:t>
            </a:r>
            <a:r>
              <a:rPr lang="en-US" sz="1600" i="0" dirty="0">
                <a:solidFill>
                  <a:srgbClr val="0D0D0D"/>
                </a:solidFill>
                <a:effectLst/>
                <a:highlight>
                  <a:srgbClr val="FFFFFF"/>
                </a:highlight>
              </a:rPr>
              <a:t>: </a:t>
            </a:r>
          </a:p>
          <a:p>
            <a:pPr>
              <a:lnSpc>
                <a:spcPct val="150000"/>
              </a:lnSpc>
            </a:pPr>
            <a:r>
              <a:rPr lang="en-US" sz="1400" dirty="0">
                <a:solidFill>
                  <a:srgbClr val="0D0D0D"/>
                </a:solidFill>
                <a:highlight>
                  <a:srgbClr val="FFFFFF"/>
                </a:highlight>
              </a:rPr>
              <a:t>Teacher can upload attendance and quizzes for students to access &amp; complete.</a:t>
            </a:r>
          </a:p>
          <a:p>
            <a:pPr marL="0" indent="0" algn="l">
              <a:lnSpc>
                <a:spcPct val="150000"/>
              </a:lnSpc>
              <a:buNone/>
            </a:pPr>
            <a:r>
              <a:rPr lang="en-IN" sz="1600" b="1" dirty="0">
                <a:solidFill>
                  <a:srgbClr val="0D0D0D"/>
                </a:solidFill>
                <a:highlight>
                  <a:srgbClr val="FFFFFF"/>
                </a:highlight>
              </a:rPr>
              <a:t>Noticeboard</a:t>
            </a:r>
            <a:r>
              <a:rPr lang="en-US" sz="1600" b="1" dirty="0">
                <a:solidFill>
                  <a:srgbClr val="0D0D0D"/>
                </a:solidFill>
                <a:highlight>
                  <a:srgbClr val="FFFFFF"/>
                </a:highlight>
              </a:rPr>
              <a:t>: </a:t>
            </a:r>
          </a:p>
          <a:p>
            <a:pPr algn="l">
              <a:lnSpc>
                <a:spcPct val="150000"/>
              </a:lnSpc>
              <a:buFont typeface="Arial" panose="020B0604020202020204" pitchFamily="34" charset="0"/>
              <a:buChar char="•"/>
            </a:pPr>
            <a:r>
              <a:rPr lang="en-US" sz="1400" dirty="0">
                <a:solidFill>
                  <a:srgbClr val="0D0D0D"/>
                </a:solidFill>
                <a:highlight>
                  <a:srgbClr val="FFFFFF"/>
                </a:highlight>
              </a:rPr>
              <a:t>Clubs and teachers can post important notices that are easily accessible by students.</a:t>
            </a:r>
          </a:p>
          <a:p>
            <a:pPr marL="0" indent="0" algn="l">
              <a:lnSpc>
                <a:spcPct val="150000"/>
              </a:lnSpc>
              <a:buNone/>
            </a:pPr>
            <a:r>
              <a:rPr lang="en-US" altLang="en-US" sz="1600" b="1" dirty="0"/>
              <a:t>Responsive Design</a:t>
            </a:r>
            <a:r>
              <a:rPr lang="en-US" sz="1600" i="0" dirty="0">
                <a:solidFill>
                  <a:srgbClr val="0D0D0D"/>
                </a:solidFill>
                <a:effectLst/>
                <a:highlight>
                  <a:srgbClr val="FFFFFF"/>
                </a:highlight>
              </a:rPr>
              <a:t>: </a:t>
            </a:r>
          </a:p>
          <a:p>
            <a:pPr algn="just">
              <a:lnSpc>
                <a:spcPct val="150000"/>
              </a:lnSpc>
              <a:buFont typeface="Arial" panose="020B0604020202020204" pitchFamily="34" charset="0"/>
              <a:buChar char="•"/>
            </a:pPr>
            <a:r>
              <a:rPr lang="en-US" sz="1400" dirty="0">
                <a:solidFill>
                  <a:srgbClr val="0D0D0D"/>
                </a:solidFill>
                <a:highlight>
                  <a:srgbClr val="FFFFFF"/>
                </a:highlight>
              </a:rPr>
              <a:t>Mobile-friendly layout for accessing the website on various devices</a:t>
            </a:r>
          </a:p>
        </p:txBody>
      </p:sp>
      <p:sp>
        <p:nvSpPr>
          <p:cNvPr id="5" name="Slide Number Placeholder 4"/>
          <p:cNvSpPr>
            <a:spLocks noGrp="1"/>
          </p:cNvSpPr>
          <p:nvPr>
            <p:ph type="sldNum" sz="quarter" idx="12"/>
          </p:nvPr>
        </p:nvSpPr>
        <p:spPr/>
        <p:txBody>
          <a:bodyPr/>
          <a:lstStyle/>
          <a:p>
            <a:fld id="{8BD8F058-9003-4658-AA47-7D4800AF7EA2}" type="slidenum">
              <a:rPr lang="en-US" smtClean="0"/>
              <a:t>9</a:t>
            </a:fld>
            <a:endParaRPr lang="en-US"/>
          </a:p>
        </p:txBody>
      </p:sp>
      <p:pic>
        <p:nvPicPr>
          <p:cNvPr id="9" name="Picture 8">
            <a:extLst>
              <a:ext uri="{FF2B5EF4-FFF2-40B4-BE49-F238E27FC236}">
                <a16:creationId xmlns:a16="http://schemas.microsoft.com/office/drawing/2014/main" id="{017DA24A-C22D-5EDC-FB28-C19D4DA43F3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10166" y="1795832"/>
            <a:ext cx="2808312" cy="32663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1026</Words>
  <Application>Microsoft Office PowerPoint</Application>
  <PresentationFormat>On-screen Show (4:3)</PresentationFormat>
  <Paragraphs>121</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Söhne</vt:lpstr>
      <vt:lpstr>Stencil</vt:lpstr>
      <vt:lpstr>Times New Roman</vt:lpstr>
      <vt:lpstr>Wingdings</vt:lpstr>
      <vt:lpstr>Office Theme</vt:lpstr>
      <vt:lpstr>PowerPoint Presentation</vt:lpstr>
      <vt:lpstr>TABLE OF CONTENTS</vt:lpstr>
      <vt:lpstr>PowerPoint Presentation</vt:lpstr>
      <vt:lpstr>ABSTRACT </vt:lpstr>
      <vt:lpstr>PROBLEM STATEMENT</vt:lpstr>
      <vt:lpstr>SDLC MODEL</vt:lpstr>
      <vt:lpstr>TECHNICAL DETAILS</vt:lpstr>
      <vt:lpstr>TECHNICAL DETAILS</vt:lpstr>
      <vt:lpstr>KEY FEATURES</vt:lpstr>
      <vt:lpstr>FUTURE SCOPE</vt:lpstr>
      <vt:lpstr>CONCLUSION</vt:lpstr>
      <vt:lpstr>SNAPSHOTS</vt:lpstr>
      <vt:lpstr>SNAPSHOTS</vt:lpstr>
      <vt:lpstr>SNAPSHOTS</vt:lpstr>
      <vt:lpstr>SNAPSHOTS</vt:lpstr>
      <vt:lpstr>SNAPSHOTS</vt:lpstr>
      <vt:lpstr>PowerPoint Presentation</vt:lpstr>
      <vt:lpstr>PowerPoint Presentation</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Vandana Mohindru Sood</dc:creator>
  <cp:lastModifiedBy>Bhuvesh Mittal</cp:lastModifiedBy>
  <cp:revision>1780</cp:revision>
  <dcterms:created xsi:type="dcterms:W3CDTF">2010-04-09T07:36:00Z</dcterms:created>
  <dcterms:modified xsi:type="dcterms:W3CDTF">2024-09-02T07:49:52Z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FA3AF12112D34AFCAFF5D0ED5CD1EEC4_12</vt:lpwstr>
  </property>
  <property fmtid="{D5CDD505-2E9C-101B-9397-08002B2CF9AE}" pid="3" name="KSOProductBuildVer">
    <vt:lpwstr>1033-12.2.0.13472</vt:lpwstr>
  </property>
</Properties>
</file>